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4" r:id="rId2"/>
    <p:sldId id="278" r:id="rId3"/>
    <p:sldId id="279" r:id="rId4"/>
    <p:sldId id="292" r:id="rId5"/>
    <p:sldId id="280" r:id="rId6"/>
    <p:sldId id="282" r:id="rId7"/>
    <p:sldId id="283" r:id="rId8"/>
    <p:sldId id="289" r:id="rId9"/>
    <p:sldId id="284" r:id="rId10"/>
    <p:sldId id="285" r:id="rId11"/>
    <p:sldId id="293" r:id="rId12"/>
    <p:sldId id="287" r:id="rId13"/>
    <p:sldId id="286" r:id="rId14"/>
    <p:sldId id="288" r:id="rId15"/>
    <p:sldId id="291" r:id="rId1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ale BERTHELOT" initials="PB" lastIdx="1" clrIdx="0">
    <p:extLst>
      <p:ext uri="{19B8F6BF-5375-455C-9EA6-DF929625EA0E}">
        <p15:presenceInfo xmlns:p15="http://schemas.microsoft.com/office/powerpoint/2012/main" userId="de503a81c88d768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108" d="100"/>
          <a:sy n="108" d="100"/>
        </p:scale>
        <p:origin x="17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0F1934E1-AB5C-4D79-9654-B16E27E337F9}" type="datetimeFigureOut">
              <a:rPr lang="fr-FR" smtClean="0"/>
              <a:t>18/09/2020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A1F575F9-3684-4942-9FD3-1A86820BA9A7}" type="slidenum">
              <a:rPr lang="fr-FR" smtClean="0"/>
              <a:t>‹N°›</a:t>
            </a:fld>
            <a:endParaRPr lang="fr-FR"/>
          </a:p>
        </p:txBody>
      </p:sp>
    </p:spTree>
    <p:extLst>
      <p:ext uri="{BB962C8B-B14F-4D97-AF65-F5344CB8AC3E}">
        <p14:creationId xmlns:p14="http://schemas.microsoft.com/office/powerpoint/2010/main" val="2347304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1</a:t>
            </a:fld>
            <a:endParaRPr lang="fr-FR"/>
          </a:p>
        </p:txBody>
      </p:sp>
    </p:spTree>
    <p:extLst>
      <p:ext uri="{BB962C8B-B14F-4D97-AF65-F5344CB8AC3E}">
        <p14:creationId xmlns:p14="http://schemas.microsoft.com/office/powerpoint/2010/main" val="4158321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10</a:t>
            </a:fld>
            <a:endParaRPr lang="fr-FR"/>
          </a:p>
        </p:txBody>
      </p:sp>
    </p:spTree>
    <p:extLst>
      <p:ext uri="{BB962C8B-B14F-4D97-AF65-F5344CB8AC3E}">
        <p14:creationId xmlns:p14="http://schemas.microsoft.com/office/powerpoint/2010/main" val="728765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11</a:t>
            </a:fld>
            <a:endParaRPr lang="fr-FR"/>
          </a:p>
        </p:txBody>
      </p:sp>
    </p:spTree>
    <p:extLst>
      <p:ext uri="{BB962C8B-B14F-4D97-AF65-F5344CB8AC3E}">
        <p14:creationId xmlns:p14="http://schemas.microsoft.com/office/powerpoint/2010/main" val="3863688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12</a:t>
            </a:fld>
            <a:endParaRPr lang="fr-FR"/>
          </a:p>
        </p:txBody>
      </p:sp>
    </p:spTree>
    <p:extLst>
      <p:ext uri="{BB962C8B-B14F-4D97-AF65-F5344CB8AC3E}">
        <p14:creationId xmlns:p14="http://schemas.microsoft.com/office/powerpoint/2010/main" val="116582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13</a:t>
            </a:fld>
            <a:endParaRPr lang="fr-FR"/>
          </a:p>
        </p:txBody>
      </p:sp>
    </p:spTree>
    <p:extLst>
      <p:ext uri="{BB962C8B-B14F-4D97-AF65-F5344CB8AC3E}">
        <p14:creationId xmlns:p14="http://schemas.microsoft.com/office/powerpoint/2010/main" val="2601590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14</a:t>
            </a:fld>
            <a:endParaRPr lang="fr-FR"/>
          </a:p>
        </p:txBody>
      </p:sp>
    </p:spTree>
    <p:extLst>
      <p:ext uri="{BB962C8B-B14F-4D97-AF65-F5344CB8AC3E}">
        <p14:creationId xmlns:p14="http://schemas.microsoft.com/office/powerpoint/2010/main" val="303993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15</a:t>
            </a:fld>
            <a:endParaRPr lang="fr-FR"/>
          </a:p>
        </p:txBody>
      </p:sp>
    </p:spTree>
    <p:extLst>
      <p:ext uri="{BB962C8B-B14F-4D97-AF65-F5344CB8AC3E}">
        <p14:creationId xmlns:p14="http://schemas.microsoft.com/office/powerpoint/2010/main" val="2890221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2</a:t>
            </a:fld>
            <a:endParaRPr lang="fr-FR"/>
          </a:p>
        </p:txBody>
      </p:sp>
    </p:spTree>
    <p:extLst>
      <p:ext uri="{BB962C8B-B14F-4D97-AF65-F5344CB8AC3E}">
        <p14:creationId xmlns:p14="http://schemas.microsoft.com/office/powerpoint/2010/main" val="1478938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3</a:t>
            </a:fld>
            <a:endParaRPr lang="fr-FR"/>
          </a:p>
        </p:txBody>
      </p:sp>
    </p:spTree>
    <p:extLst>
      <p:ext uri="{BB962C8B-B14F-4D97-AF65-F5344CB8AC3E}">
        <p14:creationId xmlns:p14="http://schemas.microsoft.com/office/powerpoint/2010/main" val="2625281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4</a:t>
            </a:fld>
            <a:endParaRPr lang="fr-FR"/>
          </a:p>
        </p:txBody>
      </p:sp>
    </p:spTree>
    <p:extLst>
      <p:ext uri="{BB962C8B-B14F-4D97-AF65-F5344CB8AC3E}">
        <p14:creationId xmlns:p14="http://schemas.microsoft.com/office/powerpoint/2010/main" val="2198924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5</a:t>
            </a:fld>
            <a:endParaRPr lang="fr-FR"/>
          </a:p>
        </p:txBody>
      </p:sp>
    </p:spTree>
    <p:extLst>
      <p:ext uri="{BB962C8B-B14F-4D97-AF65-F5344CB8AC3E}">
        <p14:creationId xmlns:p14="http://schemas.microsoft.com/office/powerpoint/2010/main" val="2305861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6</a:t>
            </a:fld>
            <a:endParaRPr lang="fr-FR"/>
          </a:p>
        </p:txBody>
      </p:sp>
    </p:spTree>
    <p:extLst>
      <p:ext uri="{BB962C8B-B14F-4D97-AF65-F5344CB8AC3E}">
        <p14:creationId xmlns:p14="http://schemas.microsoft.com/office/powerpoint/2010/main" val="1704828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7</a:t>
            </a:fld>
            <a:endParaRPr lang="fr-FR"/>
          </a:p>
        </p:txBody>
      </p:sp>
    </p:spTree>
    <p:extLst>
      <p:ext uri="{BB962C8B-B14F-4D97-AF65-F5344CB8AC3E}">
        <p14:creationId xmlns:p14="http://schemas.microsoft.com/office/powerpoint/2010/main" val="1706814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8</a:t>
            </a:fld>
            <a:endParaRPr lang="fr-FR"/>
          </a:p>
        </p:txBody>
      </p:sp>
    </p:spTree>
    <p:extLst>
      <p:ext uri="{BB962C8B-B14F-4D97-AF65-F5344CB8AC3E}">
        <p14:creationId xmlns:p14="http://schemas.microsoft.com/office/powerpoint/2010/main" val="3632057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1F575F9-3684-4942-9FD3-1A86820BA9A7}" type="slidenum">
              <a:rPr lang="fr-FR" smtClean="0"/>
              <a:t>9</a:t>
            </a:fld>
            <a:endParaRPr lang="fr-FR"/>
          </a:p>
        </p:txBody>
      </p:sp>
    </p:spTree>
    <p:extLst>
      <p:ext uri="{BB962C8B-B14F-4D97-AF65-F5344CB8AC3E}">
        <p14:creationId xmlns:p14="http://schemas.microsoft.com/office/powerpoint/2010/main" val="746626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183B9F2B-F5BD-463C-8FC5-4A79C6638E33}" type="datetimeFigureOut">
              <a:rPr lang="fr-FR" smtClean="0"/>
              <a:t>18/09/2020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F97E7-4535-4296-83CD-4FB4E614B28B}" type="slidenum">
              <a:rPr lang="fr-FR" smtClean="0"/>
              <a:t>‹N°›</a:t>
            </a:fld>
            <a:endParaRPr lang="fr-FR"/>
          </a:p>
        </p:txBody>
      </p:sp>
    </p:spTree>
    <p:extLst>
      <p:ext uri="{BB962C8B-B14F-4D97-AF65-F5344CB8AC3E}">
        <p14:creationId xmlns:p14="http://schemas.microsoft.com/office/powerpoint/2010/main" val="303558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83B9F2B-F5BD-463C-8FC5-4A79C6638E33}" type="datetimeFigureOut">
              <a:rPr lang="fr-FR" smtClean="0"/>
              <a:t>18/09/2020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F97E7-4535-4296-83CD-4FB4E614B28B}" type="slidenum">
              <a:rPr lang="fr-FR" smtClean="0"/>
              <a:t>‹N°›</a:t>
            </a:fld>
            <a:endParaRPr lang="fr-FR"/>
          </a:p>
        </p:txBody>
      </p:sp>
    </p:spTree>
    <p:extLst>
      <p:ext uri="{BB962C8B-B14F-4D97-AF65-F5344CB8AC3E}">
        <p14:creationId xmlns:p14="http://schemas.microsoft.com/office/powerpoint/2010/main" val="2432369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83B9F2B-F5BD-463C-8FC5-4A79C6638E33}" type="datetimeFigureOut">
              <a:rPr lang="fr-FR" smtClean="0"/>
              <a:t>18/09/2020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F97E7-4535-4296-83CD-4FB4E614B28B}" type="slidenum">
              <a:rPr lang="fr-FR" smtClean="0"/>
              <a:t>‹N°›</a:t>
            </a:fld>
            <a:endParaRPr lang="fr-FR"/>
          </a:p>
        </p:txBody>
      </p:sp>
    </p:spTree>
    <p:extLst>
      <p:ext uri="{BB962C8B-B14F-4D97-AF65-F5344CB8AC3E}">
        <p14:creationId xmlns:p14="http://schemas.microsoft.com/office/powerpoint/2010/main" val="1544368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83B9F2B-F5BD-463C-8FC5-4A79C6638E33}" type="datetimeFigureOut">
              <a:rPr lang="fr-FR" smtClean="0"/>
              <a:t>18/09/2020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F97E7-4535-4296-83CD-4FB4E614B28B}" type="slidenum">
              <a:rPr lang="fr-FR" smtClean="0"/>
              <a:t>‹N°›</a:t>
            </a:fld>
            <a:endParaRPr lang="fr-FR"/>
          </a:p>
        </p:txBody>
      </p:sp>
    </p:spTree>
    <p:extLst>
      <p:ext uri="{BB962C8B-B14F-4D97-AF65-F5344CB8AC3E}">
        <p14:creationId xmlns:p14="http://schemas.microsoft.com/office/powerpoint/2010/main" val="722378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183B9F2B-F5BD-463C-8FC5-4A79C6638E33}" type="datetimeFigureOut">
              <a:rPr lang="fr-FR" smtClean="0"/>
              <a:t>18/09/2020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F97E7-4535-4296-83CD-4FB4E614B28B}" type="slidenum">
              <a:rPr lang="fr-FR" smtClean="0"/>
              <a:t>‹N°›</a:t>
            </a:fld>
            <a:endParaRPr lang="fr-FR"/>
          </a:p>
        </p:txBody>
      </p:sp>
    </p:spTree>
    <p:extLst>
      <p:ext uri="{BB962C8B-B14F-4D97-AF65-F5344CB8AC3E}">
        <p14:creationId xmlns:p14="http://schemas.microsoft.com/office/powerpoint/2010/main" val="351247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83B9F2B-F5BD-463C-8FC5-4A79C6638E33}" type="datetimeFigureOut">
              <a:rPr lang="fr-FR" smtClean="0"/>
              <a:t>18/09/2020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4F97E7-4535-4296-83CD-4FB4E614B28B}" type="slidenum">
              <a:rPr lang="fr-FR" smtClean="0"/>
              <a:t>‹N°›</a:t>
            </a:fld>
            <a:endParaRPr lang="fr-FR"/>
          </a:p>
        </p:txBody>
      </p:sp>
    </p:spTree>
    <p:extLst>
      <p:ext uri="{BB962C8B-B14F-4D97-AF65-F5344CB8AC3E}">
        <p14:creationId xmlns:p14="http://schemas.microsoft.com/office/powerpoint/2010/main" val="276071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83B9F2B-F5BD-463C-8FC5-4A79C6638E33}" type="datetimeFigureOut">
              <a:rPr lang="fr-FR" smtClean="0"/>
              <a:t>18/09/2020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B4F97E7-4535-4296-83CD-4FB4E614B28B}" type="slidenum">
              <a:rPr lang="fr-FR" smtClean="0"/>
              <a:t>‹N°›</a:t>
            </a:fld>
            <a:endParaRPr lang="fr-FR"/>
          </a:p>
        </p:txBody>
      </p:sp>
    </p:spTree>
    <p:extLst>
      <p:ext uri="{BB962C8B-B14F-4D97-AF65-F5344CB8AC3E}">
        <p14:creationId xmlns:p14="http://schemas.microsoft.com/office/powerpoint/2010/main" val="401834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183B9F2B-F5BD-463C-8FC5-4A79C6638E33}" type="datetimeFigureOut">
              <a:rPr lang="fr-FR" smtClean="0"/>
              <a:t>18/09/2020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B4F97E7-4535-4296-83CD-4FB4E614B28B}" type="slidenum">
              <a:rPr lang="fr-FR" smtClean="0"/>
              <a:t>‹N°›</a:t>
            </a:fld>
            <a:endParaRPr lang="fr-FR"/>
          </a:p>
        </p:txBody>
      </p:sp>
    </p:spTree>
    <p:extLst>
      <p:ext uri="{BB962C8B-B14F-4D97-AF65-F5344CB8AC3E}">
        <p14:creationId xmlns:p14="http://schemas.microsoft.com/office/powerpoint/2010/main" val="1245791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83B9F2B-F5BD-463C-8FC5-4A79C6638E33}" type="datetimeFigureOut">
              <a:rPr lang="fr-FR" smtClean="0"/>
              <a:t>18/09/2020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B4F97E7-4535-4296-83CD-4FB4E614B28B}" type="slidenum">
              <a:rPr lang="fr-FR" smtClean="0"/>
              <a:t>‹N°›</a:t>
            </a:fld>
            <a:endParaRPr lang="fr-FR"/>
          </a:p>
        </p:txBody>
      </p:sp>
    </p:spTree>
    <p:extLst>
      <p:ext uri="{BB962C8B-B14F-4D97-AF65-F5344CB8AC3E}">
        <p14:creationId xmlns:p14="http://schemas.microsoft.com/office/powerpoint/2010/main" val="1031587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83B9F2B-F5BD-463C-8FC5-4A79C6638E33}" type="datetimeFigureOut">
              <a:rPr lang="fr-FR" smtClean="0"/>
              <a:t>18/09/2020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4F97E7-4535-4296-83CD-4FB4E614B28B}" type="slidenum">
              <a:rPr lang="fr-FR" smtClean="0"/>
              <a:t>‹N°›</a:t>
            </a:fld>
            <a:endParaRPr lang="fr-FR"/>
          </a:p>
        </p:txBody>
      </p:sp>
    </p:spTree>
    <p:extLst>
      <p:ext uri="{BB962C8B-B14F-4D97-AF65-F5344CB8AC3E}">
        <p14:creationId xmlns:p14="http://schemas.microsoft.com/office/powerpoint/2010/main" val="4225016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83B9F2B-F5BD-463C-8FC5-4A79C6638E33}" type="datetimeFigureOut">
              <a:rPr lang="fr-FR" smtClean="0"/>
              <a:t>18/09/2020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4F97E7-4535-4296-83CD-4FB4E614B28B}" type="slidenum">
              <a:rPr lang="fr-FR" smtClean="0"/>
              <a:t>‹N°›</a:t>
            </a:fld>
            <a:endParaRPr lang="fr-FR"/>
          </a:p>
        </p:txBody>
      </p:sp>
    </p:spTree>
    <p:extLst>
      <p:ext uri="{BB962C8B-B14F-4D97-AF65-F5344CB8AC3E}">
        <p14:creationId xmlns:p14="http://schemas.microsoft.com/office/powerpoint/2010/main" val="3521585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3B9F2B-F5BD-463C-8FC5-4A79C6638E33}" type="datetimeFigureOut">
              <a:rPr lang="fr-FR" smtClean="0"/>
              <a:t>18/09/2020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F97E7-4535-4296-83CD-4FB4E614B28B}" type="slidenum">
              <a:rPr lang="fr-FR" smtClean="0"/>
              <a:t>‹N°›</a:t>
            </a:fld>
            <a:endParaRPr lang="fr-FR"/>
          </a:p>
        </p:txBody>
      </p:sp>
    </p:spTree>
    <p:extLst>
      <p:ext uri="{BB962C8B-B14F-4D97-AF65-F5344CB8AC3E}">
        <p14:creationId xmlns:p14="http://schemas.microsoft.com/office/powerpoint/2010/main" val="2188708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hyperlink" Target="mailto:conseilleresociale.cias@cc-creonnais" TargetMode="External"/><Relationship Id="rId5" Type="http://schemas.openxmlformats.org/officeDocument/2006/relationships/image" Target="../media/image3.png"/><Relationship Id="rId10" Type="http://schemas.openxmlformats.org/officeDocument/2006/relationships/hyperlink" Target="mailto:responsablecias@cc-creonnais.fr" TargetMode="External"/><Relationship Id="rId4" Type="http://schemas.openxmlformats.org/officeDocument/2006/relationships/image" Target="../media/image2.png"/><Relationship Id="rId9" Type="http://schemas.openxmlformats.org/officeDocument/2006/relationships/hyperlink" Target="mailto:cias@cc-creonnais.fr"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0.png"/><Relationship Id="rId5" Type="http://schemas.openxmlformats.org/officeDocument/2006/relationships/image" Target="../media/image3.png"/><Relationship Id="rId10" Type="http://schemas.openxmlformats.org/officeDocument/2006/relationships/image" Target="../media/image9.jpeg"/><Relationship Id="rId4" Type="http://schemas.openxmlformats.org/officeDocument/2006/relationships/image" Target="../media/image2.png"/><Relationship Id="rId9" Type="http://schemas.openxmlformats.org/officeDocument/2006/relationships/hyperlink" Target="http://www.lacabaneaprojets.fr/"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180528" y="366974"/>
            <a:ext cx="9649071" cy="1224136"/>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800" b="1" dirty="0"/>
              <a:t>                          Le Centre Intercommunal d’Action Sociale</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9" name="Picture 2" descr="F:\CIAS\main_bgd.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 2">
            <a:extLst>
              <a:ext uri="{FF2B5EF4-FFF2-40B4-BE49-F238E27FC236}">
                <a16:creationId xmlns:a16="http://schemas.microsoft.com/office/drawing/2014/main" id="{4A03B107-662E-43BC-B86B-595773C9777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116632"/>
            <a:ext cx="2377950" cy="2377950"/>
          </a:xfrm>
          <a:prstGeom prst="rect">
            <a:avLst/>
          </a:prstGeom>
        </p:spPr>
      </p:pic>
      <p:pic>
        <p:nvPicPr>
          <p:cNvPr id="2" name="Image 1">
            <a:extLst>
              <a:ext uri="{FF2B5EF4-FFF2-40B4-BE49-F238E27FC236}">
                <a16:creationId xmlns:a16="http://schemas.microsoft.com/office/drawing/2014/main" id="{ED6F24DF-1B78-4FD7-BB21-B58049774B9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23928" y="1605420"/>
            <a:ext cx="4441986" cy="4908656"/>
          </a:xfrm>
          <a:prstGeom prst="rect">
            <a:avLst/>
          </a:prstGeom>
        </p:spPr>
      </p:pic>
      <p:pic>
        <p:nvPicPr>
          <p:cNvPr id="5" name="Image 4">
            <a:extLst>
              <a:ext uri="{FF2B5EF4-FFF2-40B4-BE49-F238E27FC236}">
                <a16:creationId xmlns:a16="http://schemas.microsoft.com/office/drawing/2014/main" id="{5A19DD75-2F45-458D-A31D-806A049F638A}"/>
              </a:ext>
            </a:extLst>
          </p:cNvPr>
          <p:cNvPicPr>
            <a:picLocks noChangeAspect="1"/>
          </p:cNvPicPr>
          <p:nvPr/>
        </p:nvPicPr>
        <p:blipFill>
          <a:blip r:embed="rId9"/>
          <a:stretch>
            <a:fillRect/>
          </a:stretch>
        </p:blipFill>
        <p:spPr>
          <a:xfrm>
            <a:off x="1679897" y="3702561"/>
            <a:ext cx="1396105" cy="804742"/>
          </a:xfrm>
          <a:prstGeom prst="rect">
            <a:avLst/>
          </a:prstGeom>
        </p:spPr>
      </p:pic>
    </p:spTree>
    <p:extLst>
      <p:ext uri="{BB962C8B-B14F-4D97-AF65-F5344CB8AC3E}">
        <p14:creationId xmlns:p14="http://schemas.microsoft.com/office/powerpoint/2010/main" val="1735921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1" y="260648"/>
            <a:ext cx="9144001" cy="720080"/>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fr-FR" sz="2800" b="1" dirty="0"/>
              <a:t>Le CIAS et ses actions (3/7)</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323529" y="0"/>
            <a:ext cx="1296143" cy="1319289"/>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49C40DB9-B598-42E7-AF3D-F77197853946}"/>
              </a:ext>
            </a:extLst>
          </p:cNvPr>
          <p:cNvSpPr txBox="1"/>
          <p:nvPr/>
        </p:nvSpPr>
        <p:spPr>
          <a:xfrm>
            <a:off x="1403648" y="1179827"/>
            <a:ext cx="5112568" cy="400110"/>
          </a:xfrm>
          <a:prstGeom prst="rect">
            <a:avLst/>
          </a:prstGeom>
          <a:noFill/>
        </p:spPr>
        <p:txBody>
          <a:bodyPr wrap="square" rtlCol="0">
            <a:spAutoFit/>
          </a:bodyPr>
          <a:lstStyle/>
          <a:p>
            <a:r>
              <a:rPr lang="fr-FR" sz="2000" b="1" dirty="0">
                <a:solidFill>
                  <a:schemeClr val="tx2"/>
                </a:solidFill>
              </a:rPr>
              <a:t>LE PORTAGE DE REPAS INTERCOMMUNAL</a:t>
            </a:r>
          </a:p>
        </p:txBody>
      </p:sp>
      <p:sp>
        <p:nvSpPr>
          <p:cNvPr id="3" name="ZoneTexte 2">
            <a:extLst>
              <a:ext uri="{FF2B5EF4-FFF2-40B4-BE49-F238E27FC236}">
                <a16:creationId xmlns:a16="http://schemas.microsoft.com/office/drawing/2014/main" id="{52CBEF52-A9A6-4437-8FA9-B7A8F76B1BFD}"/>
              </a:ext>
            </a:extLst>
          </p:cNvPr>
          <p:cNvSpPr txBox="1"/>
          <p:nvPr/>
        </p:nvSpPr>
        <p:spPr>
          <a:xfrm>
            <a:off x="3271118" y="2092978"/>
            <a:ext cx="5112568" cy="3693319"/>
          </a:xfrm>
          <a:prstGeom prst="rect">
            <a:avLst/>
          </a:prstGeom>
          <a:noFill/>
        </p:spPr>
        <p:txBody>
          <a:bodyPr wrap="square" rtlCol="0">
            <a:spAutoFit/>
          </a:bodyPr>
          <a:lstStyle/>
          <a:p>
            <a:r>
              <a:rPr lang="fr-FR" dirty="0"/>
              <a:t>Ce service permet aux habitants du territoire dépendants ou en incapacité temporaire, de se faire livrer un ou plusieurs repas pour la durée de leur choix.</a:t>
            </a:r>
          </a:p>
          <a:p>
            <a:endParaRPr lang="fr-FR" dirty="0"/>
          </a:p>
          <a:p>
            <a:r>
              <a:rPr lang="fr-FR" dirty="0"/>
              <a:t>Depuis sa mise en place, le CIAS confie la confection et la livraison à un traiteur: SARL </a:t>
            </a:r>
            <a:r>
              <a:rPr lang="fr-FR" dirty="0" err="1"/>
              <a:t>Chaubénit</a:t>
            </a:r>
            <a:r>
              <a:rPr lang="fr-FR" dirty="0"/>
              <a:t>.</a:t>
            </a:r>
          </a:p>
          <a:p>
            <a:r>
              <a:rPr lang="fr-FR" dirty="0"/>
              <a:t>Un repas est facturé 6 euros au bénéficiaire et un repas régime 6,50 euros.</a:t>
            </a:r>
          </a:p>
          <a:p>
            <a:endParaRPr lang="fr-FR" dirty="0"/>
          </a:p>
          <a:p>
            <a:r>
              <a:rPr lang="fr-FR" dirty="0"/>
              <a:t>Les livraisons des week-ends et jours fériés sont assurées la veille.</a:t>
            </a:r>
          </a:p>
          <a:p>
            <a:r>
              <a:rPr lang="fr-FR" dirty="0"/>
              <a:t> </a:t>
            </a:r>
          </a:p>
        </p:txBody>
      </p:sp>
      <p:sp>
        <p:nvSpPr>
          <p:cNvPr id="4" name="Parchemin : vertical 3">
            <a:extLst>
              <a:ext uri="{FF2B5EF4-FFF2-40B4-BE49-F238E27FC236}">
                <a16:creationId xmlns:a16="http://schemas.microsoft.com/office/drawing/2014/main" id="{84A799A3-8D94-478A-9A39-9B4ACAC06C29}"/>
              </a:ext>
            </a:extLst>
          </p:cNvPr>
          <p:cNvSpPr/>
          <p:nvPr/>
        </p:nvSpPr>
        <p:spPr>
          <a:xfrm>
            <a:off x="760314" y="2178888"/>
            <a:ext cx="2325158" cy="3252667"/>
          </a:xfrm>
          <a:prstGeom prst="verticalScrol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dirty="0"/>
              <a:t>78 utilisateurs pour environ 1700 repas/mois</a:t>
            </a:r>
          </a:p>
        </p:txBody>
      </p:sp>
    </p:spTree>
    <p:extLst>
      <p:ext uri="{BB962C8B-B14F-4D97-AF65-F5344CB8AC3E}">
        <p14:creationId xmlns:p14="http://schemas.microsoft.com/office/powerpoint/2010/main" val="2437239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1" y="260648"/>
            <a:ext cx="9144001" cy="720080"/>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fr-FR" sz="2800" b="1" dirty="0"/>
              <a:t>Le CIAS et ses actions (4/7)</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323529" y="0"/>
            <a:ext cx="1296143" cy="1319289"/>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52CBEF52-A9A6-4437-8FA9-B7A8F76B1BFD}"/>
              </a:ext>
            </a:extLst>
          </p:cNvPr>
          <p:cNvSpPr txBox="1"/>
          <p:nvPr/>
        </p:nvSpPr>
        <p:spPr>
          <a:xfrm>
            <a:off x="3275856" y="1428452"/>
            <a:ext cx="5211564" cy="5109091"/>
          </a:xfrm>
          <a:prstGeom prst="rect">
            <a:avLst/>
          </a:prstGeom>
          <a:noFill/>
        </p:spPr>
        <p:txBody>
          <a:bodyPr wrap="square" rtlCol="0">
            <a:spAutoFit/>
          </a:bodyPr>
          <a:lstStyle/>
          <a:p>
            <a:r>
              <a:rPr lang="fr-FR" sz="1800" b="1" dirty="0">
                <a:solidFill>
                  <a:schemeClr val="tx2"/>
                </a:solidFill>
              </a:rPr>
              <a:t>L’HEBERGEMENT D’URGENCE </a:t>
            </a:r>
          </a:p>
          <a:p>
            <a:endParaRPr lang="fr-FR" sz="1800" dirty="0"/>
          </a:p>
          <a:p>
            <a:r>
              <a:rPr lang="fr-FR" sz="1800" dirty="0"/>
              <a:t>Les membres du CA ont conventionné avec l’</a:t>
            </a:r>
            <a:r>
              <a:rPr lang="fr-FR" sz="1800" dirty="0" err="1"/>
              <a:t>Hotêl</a:t>
            </a:r>
            <a:r>
              <a:rPr lang="fr-FR" sz="1800" dirty="0"/>
              <a:t> Athéna de Créon. Cette convention permet de reloger en urgence (pour une courte durée) une personne/famille suite à des violences, incendies, mises à la rue…  </a:t>
            </a:r>
          </a:p>
          <a:p>
            <a:endParaRPr lang="fr-FR" dirty="0"/>
          </a:p>
          <a:p>
            <a:endParaRPr lang="fr-FR" sz="18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srgbClr val="1F497D"/>
                </a:solidFill>
                <a:effectLst/>
                <a:uLnTx/>
                <a:uFillTx/>
                <a:latin typeface="Calibri"/>
                <a:ea typeface="+mn-ea"/>
                <a:cs typeface="+mn-cs"/>
              </a:rPr>
              <a:t>L’HEBERGEMENT RELAIS</a:t>
            </a:r>
          </a:p>
          <a:p>
            <a:endParaRPr lang="fr-FR" dirty="0"/>
          </a:p>
          <a:p>
            <a:r>
              <a:rPr lang="fr-FR" dirty="0"/>
              <a:t>D</a:t>
            </a:r>
            <a:r>
              <a:rPr lang="fr-FR" sz="1800" dirty="0"/>
              <a:t>eux Chalet Emmaüs ont été inaugurés en 2014. Ce sont des logements de transition, Nous proposons une convention d’occupation précaire pour une durée de 6 mois renouvelable, le temps de trouver un logement pérenne aux familles.  Les locataires règlent un loyer de 150€ + 50€ de charges.</a:t>
            </a:r>
          </a:p>
          <a:p>
            <a:endParaRPr lang="fr-FR" sz="1800" dirty="0"/>
          </a:p>
        </p:txBody>
      </p:sp>
      <p:sp>
        <p:nvSpPr>
          <p:cNvPr id="2" name="Étoile : 32 branches 1">
            <a:extLst>
              <a:ext uri="{FF2B5EF4-FFF2-40B4-BE49-F238E27FC236}">
                <a16:creationId xmlns:a16="http://schemas.microsoft.com/office/drawing/2014/main" id="{304BBB48-C148-4620-8FD6-01BF2A5554F9}"/>
              </a:ext>
            </a:extLst>
          </p:cNvPr>
          <p:cNvSpPr/>
          <p:nvPr/>
        </p:nvSpPr>
        <p:spPr>
          <a:xfrm>
            <a:off x="656580" y="4293096"/>
            <a:ext cx="2520280" cy="1080120"/>
          </a:xfrm>
          <a:prstGeom prst="star3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11 familles depuis 2014</a:t>
            </a:r>
          </a:p>
        </p:txBody>
      </p:sp>
    </p:spTree>
    <p:extLst>
      <p:ext uri="{BB962C8B-B14F-4D97-AF65-F5344CB8AC3E}">
        <p14:creationId xmlns:p14="http://schemas.microsoft.com/office/powerpoint/2010/main" val="4284007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1" y="260648"/>
            <a:ext cx="9144001" cy="720080"/>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fr-FR" sz="2800" b="1" dirty="0"/>
              <a:t>Le CIAS et ses actions (5/7)</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323529" y="0"/>
            <a:ext cx="1296143" cy="1319289"/>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49C40DB9-B598-42E7-AF3D-F77197853946}"/>
              </a:ext>
            </a:extLst>
          </p:cNvPr>
          <p:cNvSpPr txBox="1"/>
          <p:nvPr/>
        </p:nvSpPr>
        <p:spPr>
          <a:xfrm>
            <a:off x="1403648" y="1179827"/>
            <a:ext cx="4032448" cy="400110"/>
          </a:xfrm>
          <a:prstGeom prst="rect">
            <a:avLst/>
          </a:prstGeom>
          <a:noFill/>
        </p:spPr>
        <p:txBody>
          <a:bodyPr wrap="square" rtlCol="0">
            <a:spAutoFit/>
          </a:bodyPr>
          <a:lstStyle/>
          <a:p>
            <a:r>
              <a:rPr lang="fr-FR" sz="2000" b="1" dirty="0">
                <a:solidFill>
                  <a:schemeClr val="tx2"/>
                </a:solidFill>
              </a:rPr>
              <a:t>LE TRANSPORT A LA DEMANDE</a:t>
            </a:r>
          </a:p>
        </p:txBody>
      </p:sp>
      <p:sp>
        <p:nvSpPr>
          <p:cNvPr id="3" name="ZoneTexte 2">
            <a:extLst>
              <a:ext uri="{FF2B5EF4-FFF2-40B4-BE49-F238E27FC236}">
                <a16:creationId xmlns:a16="http://schemas.microsoft.com/office/drawing/2014/main" id="{52CBEF52-A9A6-4437-8FA9-B7A8F76B1BFD}"/>
              </a:ext>
            </a:extLst>
          </p:cNvPr>
          <p:cNvSpPr txBox="1"/>
          <p:nvPr/>
        </p:nvSpPr>
        <p:spPr>
          <a:xfrm>
            <a:off x="624160" y="1518388"/>
            <a:ext cx="7587828" cy="3139321"/>
          </a:xfrm>
          <a:prstGeom prst="rect">
            <a:avLst/>
          </a:prstGeom>
          <a:noFill/>
        </p:spPr>
        <p:txBody>
          <a:bodyPr wrap="square" rtlCol="0">
            <a:spAutoFit/>
          </a:bodyPr>
          <a:lstStyle/>
          <a:p>
            <a:r>
              <a:rPr lang="fr-FR" dirty="0"/>
              <a:t>La CDC du Créonnais via le CIAS a conventionné avec le Conseil Régional pour la mise en place du transport à la demande.</a:t>
            </a:r>
          </a:p>
          <a:p>
            <a:endParaRPr lang="fr-FR" dirty="0"/>
          </a:p>
          <a:p>
            <a:r>
              <a:rPr lang="fr-FR" dirty="0"/>
              <a:t>Le CIAS valide, enregistre les demandes et transfère les inscriptions à la plateforme de réservation. (</a:t>
            </a:r>
            <a:r>
              <a:rPr lang="fr-FR" dirty="0" err="1"/>
              <a:t>Num</a:t>
            </a:r>
            <a:r>
              <a:rPr lang="fr-FR" dirty="0"/>
              <a:t> </a:t>
            </a:r>
            <a:r>
              <a:rPr lang="fr-FR" b="1" dirty="0"/>
              <a:t>0974 500 033)</a:t>
            </a:r>
          </a:p>
          <a:p>
            <a:endParaRPr lang="fr-FR" dirty="0"/>
          </a:p>
          <a:p>
            <a:r>
              <a:rPr lang="fr-FR" dirty="0"/>
              <a:t>Le CIAS est en contact permanent avec la Région pour s’assurer de la cohérence de l’utilisation du transport à la demande ainsi que le suivi financier.</a:t>
            </a:r>
          </a:p>
          <a:p>
            <a:r>
              <a:rPr lang="fr-FR" dirty="0"/>
              <a:t>Ce service est financé par le CIAS et subventionné par la Région à hauteur de 60%du déficit global.</a:t>
            </a:r>
          </a:p>
          <a:p>
            <a:endParaRPr lang="fr-FR" dirty="0"/>
          </a:p>
        </p:txBody>
      </p:sp>
      <p:sp>
        <p:nvSpPr>
          <p:cNvPr id="4" name="Double vague 3">
            <a:extLst>
              <a:ext uri="{FF2B5EF4-FFF2-40B4-BE49-F238E27FC236}">
                <a16:creationId xmlns:a16="http://schemas.microsoft.com/office/drawing/2014/main" id="{9D9D99D7-B4AA-4BE6-8A59-0274E843D3EF}"/>
              </a:ext>
            </a:extLst>
          </p:cNvPr>
          <p:cNvSpPr/>
          <p:nvPr/>
        </p:nvSpPr>
        <p:spPr>
          <a:xfrm>
            <a:off x="1907704" y="4856808"/>
            <a:ext cx="4464496" cy="1164480"/>
          </a:xfrm>
          <a:prstGeom prst="doubleWave">
            <a:avLst>
              <a:gd name="adj1" fmla="val 12500"/>
              <a:gd name="adj2" fmla="val -404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dirty="0"/>
              <a:t>+200 trajets/mois majoritairement intracommunautaires!</a:t>
            </a:r>
          </a:p>
        </p:txBody>
      </p:sp>
    </p:spTree>
    <p:extLst>
      <p:ext uri="{BB962C8B-B14F-4D97-AF65-F5344CB8AC3E}">
        <p14:creationId xmlns:p14="http://schemas.microsoft.com/office/powerpoint/2010/main" val="1233065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1" y="260648"/>
            <a:ext cx="9144001" cy="720080"/>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fr-FR" sz="2800" b="1" dirty="0"/>
              <a:t>Le CIAS et ses actions (6/7)</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323529" y="0"/>
            <a:ext cx="1296143" cy="1319289"/>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49C40DB9-B598-42E7-AF3D-F77197853946}"/>
              </a:ext>
            </a:extLst>
          </p:cNvPr>
          <p:cNvSpPr txBox="1"/>
          <p:nvPr/>
        </p:nvSpPr>
        <p:spPr>
          <a:xfrm>
            <a:off x="1403648" y="1179827"/>
            <a:ext cx="6264696" cy="707886"/>
          </a:xfrm>
          <a:prstGeom prst="rect">
            <a:avLst/>
          </a:prstGeom>
          <a:noFill/>
        </p:spPr>
        <p:txBody>
          <a:bodyPr wrap="square" rtlCol="0">
            <a:spAutoFit/>
          </a:bodyPr>
          <a:lstStyle/>
          <a:p>
            <a:r>
              <a:rPr lang="fr-FR" sz="2000" b="1" dirty="0">
                <a:solidFill>
                  <a:schemeClr val="tx2"/>
                </a:solidFill>
              </a:rPr>
              <a:t>Opération Programmée de l’Amélioration l’Habitat (OPAH)</a:t>
            </a:r>
          </a:p>
        </p:txBody>
      </p:sp>
      <p:sp>
        <p:nvSpPr>
          <p:cNvPr id="3" name="ZoneTexte 2">
            <a:extLst>
              <a:ext uri="{FF2B5EF4-FFF2-40B4-BE49-F238E27FC236}">
                <a16:creationId xmlns:a16="http://schemas.microsoft.com/office/drawing/2014/main" id="{52CBEF52-A9A6-4437-8FA9-B7A8F76B1BFD}"/>
              </a:ext>
            </a:extLst>
          </p:cNvPr>
          <p:cNvSpPr txBox="1"/>
          <p:nvPr/>
        </p:nvSpPr>
        <p:spPr>
          <a:xfrm>
            <a:off x="778086" y="2060848"/>
            <a:ext cx="7587828" cy="2585323"/>
          </a:xfrm>
          <a:prstGeom prst="rect">
            <a:avLst/>
          </a:prstGeom>
          <a:noFill/>
        </p:spPr>
        <p:txBody>
          <a:bodyPr wrap="square" rtlCol="0">
            <a:spAutoFit/>
          </a:bodyPr>
          <a:lstStyle/>
          <a:p>
            <a:r>
              <a:rPr lang="fr-FR" dirty="0"/>
              <a:t>La CDC met en œuvre depuis 2012 une OPAH sur le territoire. L’objectif est de soutenir les propriétaires bailleurs et occupants dans la réhabilitation de leur habitat (adaptation, travaux d’isolation…)</a:t>
            </a:r>
          </a:p>
          <a:p>
            <a:endParaRPr lang="fr-FR" dirty="0"/>
          </a:p>
          <a:p>
            <a:r>
              <a:rPr lang="fr-FR" dirty="0"/>
              <a:t>L’association SOLIHA a été retenue en février 2017 pour assurer la mission du suivi de l’animation de l’OPAH sur le territoire communautaire jusqu'en 2022.</a:t>
            </a:r>
          </a:p>
          <a:p>
            <a:endParaRPr lang="fr-FR" dirty="0"/>
          </a:p>
          <a:p>
            <a:r>
              <a:rPr lang="fr-FR" dirty="0"/>
              <a:t>Mme BERTHELOT, DGS de la CDC du Créonnais gère ce dossier. Mme LEGLISE est la référente technique et l’interlocutrice entre les propriétaires et SOLIHA.</a:t>
            </a:r>
          </a:p>
        </p:txBody>
      </p:sp>
    </p:spTree>
    <p:extLst>
      <p:ext uri="{BB962C8B-B14F-4D97-AF65-F5344CB8AC3E}">
        <p14:creationId xmlns:p14="http://schemas.microsoft.com/office/powerpoint/2010/main" val="792505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1" y="260648"/>
            <a:ext cx="9144001" cy="720080"/>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fr-FR" sz="2800" b="1" dirty="0"/>
              <a:t>Le CIAS et ses actions (7/7)</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323529" y="0"/>
            <a:ext cx="1296143" cy="1319289"/>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49C40DB9-B598-42E7-AF3D-F77197853946}"/>
              </a:ext>
            </a:extLst>
          </p:cNvPr>
          <p:cNvSpPr txBox="1"/>
          <p:nvPr/>
        </p:nvSpPr>
        <p:spPr>
          <a:xfrm>
            <a:off x="1403648" y="1179827"/>
            <a:ext cx="4032448" cy="400110"/>
          </a:xfrm>
          <a:prstGeom prst="rect">
            <a:avLst/>
          </a:prstGeom>
          <a:noFill/>
        </p:spPr>
        <p:txBody>
          <a:bodyPr wrap="square" rtlCol="0">
            <a:spAutoFit/>
          </a:bodyPr>
          <a:lstStyle/>
          <a:p>
            <a:r>
              <a:rPr lang="fr-FR" sz="2000" b="1" dirty="0">
                <a:solidFill>
                  <a:schemeClr val="tx2"/>
                </a:solidFill>
              </a:rPr>
              <a:t>Ma commune Ma Santé</a:t>
            </a:r>
          </a:p>
        </p:txBody>
      </p:sp>
      <p:sp>
        <p:nvSpPr>
          <p:cNvPr id="3" name="ZoneTexte 2">
            <a:extLst>
              <a:ext uri="{FF2B5EF4-FFF2-40B4-BE49-F238E27FC236}">
                <a16:creationId xmlns:a16="http://schemas.microsoft.com/office/drawing/2014/main" id="{52CBEF52-A9A6-4437-8FA9-B7A8F76B1BFD}"/>
              </a:ext>
            </a:extLst>
          </p:cNvPr>
          <p:cNvSpPr txBox="1"/>
          <p:nvPr/>
        </p:nvSpPr>
        <p:spPr>
          <a:xfrm>
            <a:off x="1403648" y="1535556"/>
            <a:ext cx="7587828" cy="1754326"/>
          </a:xfrm>
          <a:prstGeom prst="rect">
            <a:avLst/>
          </a:prstGeom>
          <a:noFill/>
        </p:spPr>
        <p:txBody>
          <a:bodyPr wrap="square" rtlCol="0">
            <a:spAutoFit/>
          </a:bodyPr>
          <a:lstStyle/>
          <a:p>
            <a:r>
              <a:rPr lang="fr-FR" dirty="0"/>
              <a:t>Ma Commune Ma Santé propose des contrats de mutuelle négociés à l’échelle du territoire.</a:t>
            </a:r>
          </a:p>
          <a:p>
            <a:r>
              <a:rPr lang="fr-FR" dirty="0"/>
              <a:t>Le CIAS a autorisé son implantation sur le territoire et a mis à disposition des lieux pour assurer des permanences délocalisées.</a:t>
            </a:r>
          </a:p>
          <a:p>
            <a:endParaRPr lang="fr-FR" dirty="0"/>
          </a:p>
          <a:p>
            <a:endParaRPr lang="fr-FR" dirty="0"/>
          </a:p>
        </p:txBody>
      </p:sp>
      <p:sp>
        <p:nvSpPr>
          <p:cNvPr id="11" name="ZoneTexte 10">
            <a:extLst>
              <a:ext uri="{FF2B5EF4-FFF2-40B4-BE49-F238E27FC236}">
                <a16:creationId xmlns:a16="http://schemas.microsoft.com/office/drawing/2014/main" id="{A8BC28C4-6568-4B35-AFDB-BD5C0E72A264}"/>
              </a:ext>
            </a:extLst>
          </p:cNvPr>
          <p:cNvSpPr txBox="1"/>
          <p:nvPr/>
        </p:nvSpPr>
        <p:spPr>
          <a:xfrm>
            <a:off x="1403648" y="2889772"/>
            <a:ext cx="4032448" cy="400110"/>
          </a:xfrm>
          <a:prstGeom prst="rect">
            <a:avLst/>
          </a:prstGeom>
          <a:noFill/>
        </p:spPr>
        <p:txBody>
          <a:bodyPr wrap="square" rtlCol="0">
            <a:spAutoFit/>
          </a:bodyPr>
          <a:lstStyle/>
          <a:p>
            <a:r>
              <a:rPr lang="fr-FR" sz="2000" b="1" dirty="0">
                <a:solidFill>
                  <a:schemeClr val="tx2"/>
                </a:solidFill>
              </a:rPr>
              <a:t>APREVA</a:t>
            </a:r>
          </a:p>
        </p:txBody>
      </p:sp>
      <p:graphicFrame>
        <p:nvGraphicFramePr>
          <p:cNvPr id="4" name="Tableau 3">
            <a:extLst>
              <a:ext uri="{FF2B5EF4-FFF2-40B4-BE49-F238E27FC236}">
                <a16:creationId xmlns:a16="http://schemas.microsoft.com/office/drawing/2014/main" id="{D9B524B7-8E89-4061-A1DF-BFBD29613ED7}"/>
              </a:ext>
            </a:extLst>
          </p:cNvPr>
          <p:cNvGraphicFramePr>
            <a:graphicFrameLocks noGrp="1"/>
          </p:cNvGraphicFramePr>
          <p:nvPr>
            <p:extLst>
              <p:ext uri="{D42A27DB-BD31-4B8C-83A1-F6EECF244321}">
                <p14:modId xmlns:p14="http://schemas.microsoft.com/office/powerpoint/2010/main" val="3328463463"/>
              </p:ext>
            </p:extLst>
          </p:nvPr>
        </p:nvGraphicFramePr>
        <p:xfrm>
          <a:off x="1393778" y="2777903"/>
          <a:ext cx="7354685" cy="2124075"/>
        </p:xfrm>
        <a:graphic>
          <a:graphicData uri="http://schemas.openxmlformats.org/drawingml/2006/table">
            <a:tbl>
              <a:tblPr/>
              <a:tblGrid>
                <a:gridCol w="7354685">
                  <a:extLst>
                    <a:ext uri="{9D8B030D-6E8A-4147-A177-3AD203B41FA5}">
                      <a16:colId xmlns:a16="http://schemas.microsoft.com/office/drawing/2014/main" val="1065143267"/>
                    </a:ext>
                  </a:extLst>
                </a:gridCol>
              </a:tblGrid>
              <a:tr h="2124075">
                <a:tc>
                  <a:txBody>
                    <a:bodyPr/>
                    <a:lstStyle/>
                    <a:p>
                      <a:r>
                        <a:rPr lang="fr-FR" dirty="0"/>
                        <a:t>L’association APREVA propose des actions d’aide à la mobilité à destination des publics fragiles en s’appuyant sur un partenariat original entre un Atelier Chantier d’Insertion et un grand groupe ERDF. Il propose ainsi le prêt de véhicules à des tarifs adaptés</a:t>
                      </a:r>
                    </a:p>
                    <a:p>
                      <a:r>
                        <a:rPr lang="fr-FR" dirty="0"/>
                        <a:t>Le CIAS est </a:t>
                      </a:r>
                      <a:r>
                        <a:rPr lang="fr-FR"/>
                        <a:t>parc relais </a:t>
                      </a:r>
                      <a:r>
                        <a:rPr lang="fr-FR" dirty="0"/>
                        <a:t>pour le prêt de véhicule.</a:t>
                      </a:r>
                    </a:p>
                  </a:txBody>
                  <a:tcPr anchor="ctr">
                    <a:lnL>
                      <a:noFill/>
                    </a:lnL>
                    <a:lnR>
                      <a:noFill/>
                    </a:lnR>
                    <a:lnT>
                      <a:noFill/>
                    </a:lnT>
                    <a:lnB>
                      <a:noFill/>
                    </a:lnB>
                  </a:tcPr>
                </a:tc>
                <a:extLst>
                  <a:ext uri="{0D108BD9-81ED-4DB2-BD59-A6C34878D82A}">
                    <a16:rowId xmlns:a16="http://schemas.microsoft.com/office/drawing/2014/main" val="3846259593"/>
                  </a:ext>
                </a:extLst>
              </a:tr>
            </a:tbl>
          </a:graphicData>
        </a:graphic>
      </p:graphicFrame>
      <p:sp>
        <p:nvSpPr>
          <p:cNvPr id="20" name="ZoneTexte 19">
            <a:extLst>
              <a:ext uri="{FF2B5EF4-FFF2-40B4-BE49-F238E27FC236}">
                <a16:creationId xmlns:a16="http://schemas.microsoft.com/office/drawing/2014/main" id="{93790C61-0ECD-4DD8-98F2-62E1CC8DBF36}"/>
              </a:ext>
            </a:extLst>
          </p:cNvPr>
          <p:cNvSpPr txBox="1"/>
          <p:nvPr/>
        </p:nvSpPr>
        <p:spPr>
          <a:xfrm>
            <a:off x="1393778" y="4613737"/>
            <a:ext cx="4032448" cy="400110"/>
          </a:xfrm>
          <a:prstGeom prst="rect">
            <a:avLst/>
          </a:prstGeom>
          <a:noFill/>
        </p:spPr>
        <p:txBody>
          <a:bodyPr wrap="square" rtlCol="0">
            <a:spAutoFit/>
          </a:bodyPr>
          <a:lstStyle/>
          <a:p>
            <a:r>
              <a:rPr lang="fr-FR" sz="2000" b="1" dirty="0">
                <a:solidFill>
                  <a:schemeClr val="tx2"/>
                </a:solidFill>
              </a:rPr>
              <a:t>Journée Seniors</a:t>
            </a:r>
          </a:p>
        </p:txBody>
      </p:sp>
      <p:graphicFrame>
        <p:nvGraphicFramePr>
          <p:cNvPr id="21" name="Tableau 20">
            <a:extLst>
              <a:ext uri="{FF2B5EF4-FFF2-40B4-BE49-F238E27FC236}">
                <a16:creationId xmlns:a16="http://schemas.microsoft.com/office/drawing/2014/main" id="{1F6B2DDE-8DA9-41B2-BB66-3D529D7C5D24}"/>
              </a:ext>
            </a:extLst>
          </p:cNvPr>
          <p:cNvGraphicFramePr>
            <a:graphicFrameLocks noGrp="1"/>
          </p:cNvGraphicFramePr>
          <p:nvPr>
            <p:extLst>
              <p:ext uri="{D42A27DB-BD31-4B8C-83A1-F6EECF244321}">
                <p14:modId xmlns:p14="http://schemas.microsoft.com/office/powerpoint/2010/main" val="3602913230"/>
              </p:ext>
            </p:extLst>
          </p:nvPr>
        </p:nvGraphicFramePr>
        <p:xfrm>
          <a:off x="1389833" y="4532229"/>
          <a:ext cx="7354685" cy="2124075"/>
        </p:xfrm>
        <a:graphic>
          <a:graphicData uri="http://schemas.openxmlformats.org/drawingml/2006/table">
            <a:tbl>
              <a:tblPr/>
              <a:tblGrid>
                <a:gridCol w="7354685">
                  <a:extLst>
                    <a:ext uri="{9D8B030D-6E8A-4147-A177-3AD203B41FA5}">
                      <a16:colId xmlns:a16="http://schemas.microsoft.com/office/drawing/2014/main" val="1065143267"/>
                    </a:ext>
                  </a:extLst>
                </a:gridCol>
              </a:tblGrid>
              <a:tr h="2124075">
                <a:tc>
                  <a:txBody>
                    <a:bodyPr/>
                    <a:lstStyle/>
                    <a:p>
                      <a:r>
                        <a:rPr lang="fr-FR" dirty="0"/>
                        <a:t>Depuis 2017, tous les deux ans, le CIAS organise dans le cadre de la Semaine bleue nationale une journée seniors pour les jeunes retraités du territoire. La journée a pour but de faire connaitre le service et créer du lien entre les participants.</a:t>
                      </a:r>
                    </a:p>
                  </a:txBody>
                  <a:tcPr anchor="ctr">
                    <a:lnL>
                      <a:noFill/>
                    </a:lnL>
                    <a:lnR>
                      <a:noFill/>
                    </a:lnR>
                    <a:lnT>
                      <a:noFill/>
                    </a:lnT>
                    <a:lnB>
                      <a:noFill/>
                    </a:lnB>
                  </a:tcPr>
                </a:tc>
                <a:extLst>
                  <a:ext uri="{0D108BD9-81ED-4DB2-BD59-A6C34878D82A}">
                    <a16:rowId xmlns:a16="http://schemas.microsoft.com/office/drawing/2014/main" val="3846259593"/>
                  </a:ext>
                </a:extLst>
              </a:tr>
            </a:tbl>
          </a:graphicData>
        </a:graphic>
      </p:graphicFrame>
    </p:spTree>
    <p:extLst>
      <p:ext uri="{BB962C8B-B14F-4D97-AF65-F5344CB8AC3E}">
        <p14:creationId xmlns:p14="http://schemas.microsoft.com/office/powerpoint/2010/main" val="2923613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1" y="260647"/>
            <a:ext cx="9144001" cy="1058641"/>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fr-FR" sz="2800" b="1" dirty="0"/>
              <a:t>La Communauté de Communes du Créonnais et son équipe</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1" y="152986"/>
            <a:ext cx="1296143" cy="1319289"/>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DA836D7E-FDA5-4FEC-9CC3-343777D67679}"/>
              </a:ext>
            </a:extLst>
          </p:cNvPr>
          <p:cNvSpPr txBox="1"/>
          <p:nvPr/>
        </p:nvSpPr>
        <p:spPr>
          <a:xfrm>
            <a:off x="448476" y="1472275"/>
            <a:ext cx="8238829" cy="4247317"/>
          </a:xfrm>
          <a:prstGeom prst="rect">
            <a:avLst/>
          </a:prstGeom>
          <a:noFill/>
        </p:spPr>
        <p:txBody>
          <a:bodyPr wrap="square" rtlCol="0">
            <a:spAutoFit/>
          </a:bodyPr>
          <a:lstStyle/>
          <a:p>
            <a:pPr marL="285750" indent="-285750">
              <a:buFontTx/>
              <a:buChar char="-"/>
            </a:pPr>
            <a:r>
              <a:rPr lang="fr-FR" b="1" dirty="0"/>
              <a:t>Pascale BERTHELOT : </a:t>
            </a:r>
            <a:r>
              <a:rPr lang="fr-FR" dirty="0"/>
              <a:t>Directrice Générale des Services 05.57.34.57.01</a:t>
            </a:r>
          </a:p>
          <a:p>
            <a:endParaRPr lang="fr-FR" dirty="0"/>
          </a:p>
          <a:p>
            <a:pPr marL="285750" indent="-285750">
              <a:buFontTx/>
              <a:buChar char="-"/>
            </a:pPr>
            <a:r>
              <a:rPr lang="fr-FR" b="1" dirty="0"/>
              <a:t>Isabelle MUTELET :</a:t>
            </a:r>
            <a:r>
              <a:rPr lang="fr-FR" dirty="0"/>
              <a:t> Responsable des infrastructures communautaires et accueil 05.57.34.57.00</a:t>
            </a:r>
          </a:p>
          <a:p>
            <a:endParaRPr lang="fr-FR" dirty="0"/>
          </a:p>
          <a:p>
            <a:pPr marL="285750" indent="-285750">
              <a:buFontTx/>
              <a:buChar char="-"/>
            </a:pPr>
            <a:r>
              <a:rPr lang="fr-FR" b="1" dirty="0"/>
              <a:t>Hélène MONDETEGUY :  </a:t>
            </a:r>
            <a:r>
              <a:rPr lang="fr-FR" dirty="0"/>
              <a:t>Coordinatrice enfance jeunesse 05.57.34.57.02</a:t>
            </a:r>
          </a:p>
          <a:p>
            <a:endParaRPr lang="fr-FR" dirty="0"/>
          </a:p>
          <a:p>
            <a:pPr marL="285750" indent="-285750">
              <a:buFontTx/>
              <a:buChar char="-"/>
            </a:pPr>
            <a:r>
              <a:rPr lang="fr-FR" b="1" dirty="0"/>
              <a:t>Thierry ROUGE : </a:t>
            </a:r>
            <a:r>
              <a:rPr lang="fr-FR" dirty="0"/>
              <a:t>Développement économique et touristique / communication 05.57.34.57.03</a:t>
            </a:r>
          </a:p>
          <a:p>
            <a:endParaRPr lang="fr-FR" dirty="0"/>
          </a:p>
          <a:p>
            <a:pPr marL="285750" indent="-285750">
              <a:buFontTx/>
              <a:buChar char="-"/>
            </a:pPr>
            <a:r>
              <a:rPr lang="fr-FR" b="1" dirty="0"/>
              <a:t>Chloé 	JACQUES: </a:t>
            </a:r>
            <a:r>
              <a:rPr lang="fr-FR" dirty="0"/>
              <a:t>Service comptabilité 05.57.34.57.04</a:t>
            </a:r>
          </a:p>
          <a:p>
            <a:endParaRPr lang="fr-FR" dirty="0"/>
          </a:p>
          <a:p>
            <a:pPr marL="285750" indent="-285750">
              <a:buFontTx/>
              <a:buChar char="-"/>
            </a:pPr>
            <a:r>
              <a:rPr lang="fr-FR" b="1" dirty="0"/>
              <a:t>Anne BROCHARD: </a:t>
            </a:r>
            <a:r>
              <a:rPr lang="fr-FR" dirty="0"/>
              <a:t>Service cohésion territoriale / CISPD 05.57.34.57.06</a:t>
            </a:r>
          </a:p>
          <a:p>
            <a:endParaRPr lang="fr-FR" dirty="0"/>
          </a:p>
          <a:p>
            <a:pPr marL="285750" indent="-285750">
              <a:buFontTx/>
              <a:buChar char="-"/>
            </a:pPr>
            <a:r>
              <a:rPr lang="fr-FR" b="1" dirty="0"/>
              <a:t>Sandrine MAURY: </a:t>
            </a:r>
            <a:r>
              <a:rPr lang="fr-FR" dirty="0"/>
              <a:t>Urbanisme 05.57.34.57.07 </a:t>
            </a:r>
          </a:p>
        </p:txBody>
      </p:sp>
    </p:spTree>
    <p:extLst>
      <p:ext uri="{BB962C8B-B14F-4D97-AF65-F5344CB8AC3E}">
        <p14:creationId xmlns:p14="http://schemas.microsoft.com/office/powerpoint/2010/main" val="2364647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180528" y="404664"/>
            <a:ext cx="9649071" cy="864096"/>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fr-FR" sz="2800" b="1" dirty="0"/>
              <a:t>Le Centre Intercommunal d’Action Sociale</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323528" y="1"/>
            <a:ext cx="1600225" cy="1628800"/>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73B88CE7-7C8D-4372-8A4A-6C6477D49984}"/>
              </a:ext>
            </a:extLst>
          </p:cNvPr>
          <p:cNvSpPr txBox="1"/>
          <p:nvPr/>
        </p:nvSpPr>
        <p:spPr>
          <a:xfrm>
            <a:off x="1619672" y="1681434"/>
            <a:ext cx="5672583" cy="4247317"/>
          </a:xfrm>
          <a:prstGeom prst="rect">
            <a:avLst/>
          </a:prstGeom>
          <a:noFill/>
        </p:spPr>
        <p:txBody>
          <a:bodyPr wrap="square" rtlCol="0">
            <a:spAutoFit/>
          </a:bodyPr>
          <a:lstStyle/>
          <a:p>
            <a:r>
              <a:rPr lang="fr-FR" b="1" dirty="0"/>
              <a:t>C’EST QUOI ?</a:t>
            </a:r>
          </a:p>
          <a:p>
            <a:endParaRPr lang="fr-FR" dirty="0"/>
          </a:p>
          <a:p>
            <a:r>
              <a:rPr lang="fr-FR" dirty="0"/>
              <a:t>Une entité propre à la Communauté de Communes du Créonnais avec son budget indépendant.</a:t>
            </a:r>
          </a:p>
          <a:p>
            <a:endParaRPr lang="fr-FR" dirty="0"/>
          </a:p>
          <a:p>
            <a:r>
              <a:rPr lang="fr-FR" b="1" dirty="0"/>
              <a:t>COMMENT ?</a:t>
            </a:r>
          </a:p>
          <a:p>
            <a:endParaRPr lang="fr-FR" dirty="0"/>
          </a:p>
          <a:p>
            <a:r>
              <a:rPr lang="fr-FR" dirty="0"/>
              <a:t>Créé en 2011, le CIAS  du Créonnais a un fonctionnement indépendant grâce à son Conseil d’Administration composé de 10 membres élus (1 représentant par commune de la CDC) et 10 membres nommés représentant la population du territoire (associations…) présidé par le Président de la Communauté de Communes Alain ZABULON. Il se réunit une fois par trimestre minimum.</a:t>
            </a:r>
          </a:p>
          <a:p>
            <a:endParaRPr lang="fr-FR" dirty="0"/>
          </a:p>
        </p:txBody>
      </p:sp>
    </p:spTree>
    <p:extLst>
      <p:ext uri="{BB962C8B-B14F-4D97-AF65-F5344CB8AC3E}">
        <p14:creationId xmlns:p14="http://schemas.microsoft.com/office/powerpoint/2010/main" val="2523558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274691" y="153995"/>
            <a:ext cx="9649071" cy="961620"/>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800" b="1" dirty="0"/>
              <a:t>Le CIAS et son fonctionnement (1/2)</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285432" y="-8874"/>
            <a:ext cx="1264773" cy="1287358"/>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D94EA377-833E-4E98-8A6F-190387843497}"/>
              </a:ext>
            </a:extLst>
          </p:cNvPr>
          <p:cNvSpPr txBox="1"/>
          <p:nvPr/>
        </p:nvSpPr>
        <p:spPr>
          <a:xfrm>
            <a:off x="179512" y="1628800"/>
            <a:ext cx="8640960" cy="4555093"/>
          </a:xfrm>
          <a:prstGeom prst="rect">
            <a:avLst/>
          </a:prstGeom>
          <a:noFill/>
        </p:spPr>
        <p:txBody>
          <a:bodyPr wrap="square" rtlCol="0">
            <a:spAutoFit/>
          </a:bodyPr>
          <a:lstStyle/>
          <a:p>
            <a:r>
              <a:rPr lang="fr-FR" sz="1600" dirty="0"/>
              <a:t>Le CIAS est animé par deux conseillères en économie sociale et familiale :</a:t>
            </a:r>
          </a:p>
          <a:p>
            <a:r>
              <a:rPr lang="fr-FR" sz="1600" dirty="0">
                <a:hlinkClick r:id="rId9"/>
              </a:rPr>
              <a:t>cias@cc-creonnais.fr</a:t>
            </a:r>
            <a:r>
              <a:rPr lang="fr-FR" sz="1600" dirty="0"/>
              <a:t> : </a:t>
            </a:r>
          </a:p>
          <a:p>
            <a:endParaRPr lang="fr-FR" sz="1600" dirty="0"/>
          </a:p>
          <a:p>
            <a:r>
              <a:rPr lang="fr-FR" sz="1600" dirty="0"/>
              <a:t>	- </a:t>
            </a:r>
            <a:r>
              <a:rPr lang="fr-FR" sz="1600" b="1" dirty="0"/>
              <a:t>Amandine LEGLISE </a:t>
            </a:r>
            <a:r>
              <a:rPr lang="fr-FR" sz="1600" dirty="0"/>
              <a:t>: Responsable du service et Conseillère en Economie Sociale et 	Familiale. </a:t>
            </a:r>
            <a:r>
              <a:rPr lang="fr-FR" sz="1600" i="1" dirty="0"/>
              <a:t>(Présente tous les jours sauf le mercredi après midi)</a:t>
            </a:r>
          </a:p>
          <a:p>
            <a:pPr lvl="2"/>
            <a:r>
              <a:rPr lang="fr-FR" sz="1600" dirty="0"/>
              <a:t>Salariée depuis mars 2014, en charge du fonctionnement du service et de son animation. Assure également l’accompagnement social des personnes du territoire</a:t>
            </a:r>
          </a:p>
          <a:p>
            <a:pPr lvl="2"/>
            <a:r>
              <a:rPr lang="fr-FR" sz="1600" dirty="0"/>
              <a:t>05.57.34.57.05 / 06.28.50.70.67 </a:t>
            </a:r>
            <a:r>
              <a:rPr lang="fr-FR" sz="1600" dirty="0">
                <a:hlinkClick r:id="rId10"/>
              </a:rPr>
              <a:t>responsablecias@cc-creonnais.fr</a:t>
            </a:r>
            <a:endParaRPr lang="fr-FR" sz="1600" dirty="0"/>
          </a:p>
          <a:p>
            <a:pPr lvl="2"/>
            <a:endParaRPr lang="fr-FR" sz="1600" b="1" dirty="0"/>
          </a:p>
          <a:p>
            <a:pPr marL="1200150" lvl="2" indent="-285750">
              <a:buFontTx/>
              <a:buChar char="-"/>
            </a:pPr>
            <a:r>
              <a:rPr lang="fr-FR" sz="1600" b="1" dirty="0"/>
              <a:t>Annie GARZARO</a:t>
            </a:r>
            <a:r>
              <a:rPr lang="fr-FR" sz="1600" dirty="0"/>
              <a:t>: Conseillère en Economie Sociale Familiale . </a:t>
            </a:r>
          </a:p>
          <a:p>
            <a:pPr lvl="2"/>
            <a:r>
              <a:rPr lang="fr-FR" sz="1600" i="1" dirty="0"/>
              <a:t>(Présente tous les jours sauf le mercredi )</a:t>
            </a:r>
            <a:endParaRPr lang="fr-FR" sz="1600" dirty="0"/>
          </a:p>
          <a:p>
            <a:pPr lvl="2"/>
            <a:r>
              <a:rPr lang="fr-FR" sz="1600" dirty="0"/>
              <a:t>Salariée à 80% depuis septembre 2017, référente de l’accompagnement social sur la commune de Sadirac, référente technique de la Banque Alimentaire</a:t>
            </a:r>
          </a:p>
          <a:p>
            <a:pPr lvl="2"/>
            <a:r>
              <a:rPr lang="fr-FR" sz="1600" dirty="0"/>
              <a:t>05.57.34.57.09 / 06.89.42.96.49 </a:t>
            </a:r>
            <a:r>
              <a:rPr lang="fr-FR" sz="1600" dirty="0" err="1">
                <a:hlinkClick r:id="rId11"/>
              </a:rPr>
              <a:t>conseilleresociale.cias@cc-creonnais</a:t>
            </a:r>
            <a:r>
              <a:rPr lang="fr-FR" sz="1600" dirty="0"/>
              <a:t>.</a:t>
            </a:r>
          </a:p>
          <a:p>
            <a:pPr lvl="2"/>
            <a:endParaRPr lang="fr-FR" sz="1600" dirty="0"/>
          </a:p>
          <a:p>
            <a:pPr lvl="2"/>
            <a:r>
              <a:rPr lang="fr-FR" sz="1600" dirty="0"/>
              <a:t>- </a:t>
            </a:r>
            <a:r>
              <a:rPr lang="fr-FR" sz="1600" b="1" dirty="0"/>
              <a:t>Julie LOUBET : </a:t>
            </a:r>
            <a:r>
              <a:rPr lang="fr-FR" sz="1600" dirty="0"/>
              <a:t>Stagiaire troisième année d’Assistante Sociale du 28/09/2020 au 02/04/2021</a:t>
            </a:r>
          </a:p>
          <a:p>
            <a:pPr lvl="2"/>
            <a:endParaRPr lang="fr-FR" dirty="0"/>
          </a:p>
        </p:txBody>
      </p:sp>
    </p:spTree>
    <p:extLst>
      <p:ext uri="{BB962C8B-B14F-4D97-AF65-F5344CB8AC3E}">
        <p14:creationId xmlns:p14="http://schemas.microsoft.com/office/powerpoint/2010/main" val="2015794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274691" y="153995"/>
            <a:ext cx="9649071" cy="961620"/>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800" b="1" dirty="0"/>
              <a:t>Le CIAS et son fonctionnement (2/2)</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285432" y="-8874"/>
            <a:ext cx="1264773" cy="1287358"/>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D94EA377-833E-4E98-8A6F-190387843497}"/>
              </a:ext>
            </a:extLst>
          </p:cNvPr>
          <p:cNvSpPr txBox="1"/>
          <p:nvPr/>
        </p:nvSpPr>
        <p:spPr>
          <a:xfrm>
            <a:off x="229364" y="1278484"/>
            <a:ext cx="8640960" cy="6247864"/>
          </a:xfrm>
          <a:prstGeom prst="rect">
            <a:avLst/>
          </a:prstGeom>
          <a:noFill/>
        </p:spPr>
        <p:txBody>
          <a:bodyPr wrap="square" rtlCol="0">
            <a:spAutoFit/>
          </a:bodyPr>
          <a:lstStyle/>
          <a:p>
            <a:pPr algn="just"/>
            <a:r>
              <a:rPr lang="fr-FR" sz="1600" dirty="0"/>
              <a:t>Les agents du CIAS sont sous la responsabilité de la Responsable du CIAS et de la Directrice Générale des Services.</a:t>
            </a:r>
          </a:p>
          <a:p>
            <a:pPr algn="just"/>
            <a:endParaRPr lang="fr-FR" sz="1600" dirty="0"/>
          </a:p>
          <a:p>
            <a:pPr algn="just"/>
            <a:r>
              <a:rPr lang="fr-FR" sz="1600" dirty="0"/>
              <a:t>De par leur fonction, les conseillères sont tenues au secret professionnel dans les conditions et sous les réserves énoncées aux articles 226-13 et 226-14 du Code pénal  (art. L.411-3 du Code de l’action sociale et des familles, CASF). </a:t>
            </a:r>
          </a:p>
          <a:p>
            <a:pPr algn="just"/>
            <a:endParaRPr lang="fr-FR" sz="1600" dirty="0"/>
          </a:p>
          <a:p>
            <a:pPr algn="just"/>
            <a:r>
              <a:rPr lang="fr-FR" sz="1600" dirty="0"/>
              <a:t>Il en va de même pour le personnel du secteur social, partenaire du service, (art. L.133-4 du CASF); sont ainsi concernées : toutes les personnes appelées à intervenir dans l’instruction, l’attribution ou la révision des admissions à l’aide sociale, et notamment les membres des Conseils d’Administration des Centres Communaux ou Intercommunaux d’Action Sociale (art. L.133-5 du CASF)</a:t>
            </a:r>
          </a:p>
          <a:p>
            <a:pPr algn="just"/>
            <a:r>
              <a:rPr lang="fr-FR" sz="1600" dirty="0"/>
              <a:t> </a:t>
            </a:r>
          </a:p>
          <a:p>
            <a:pPr algn="just"/>
            <a:r>
              <a:rPr lang="fr-FR" sz="1600" dirty="0"/>
              <a:t>Les travailleurs sociaux utiliseront le secret partagé lors d’échanges avec les partenaires sociaux ainsi que les élus communaux et intercommunaux, en cas de </a:t>
            </a:r>
            <a:r>
              <a:rPr lang="fr-FR" dirty="0"/>
              <a:t>situations</a:t>
            </a:r>
            <a:r>
              <a:rPr lang="fr-FR" sz="1600" dirty="0"/>
              <a:t> particulières.</a:t>
            </a:r>
          </a:p>
          <a:p>
            <a:pPr algn="just"/>
            <a:endParaRPr lang="fr-FR" sz="1600" dirty="0"/>
          </a:p>
          <a:p>
            <a:pPr algn="just"/>
            <a:r>
              <a:rPr lang="fr-FR" sz="1600" dirty="0"/>
              <a:t>De par leur statut, les conseillères sont également soumises au devoir de réserve à l’évocation de certains sujets.</a:t>
            </a:r>
          </a:p>
          <a:p>
            <a:pPr algn="just"/>
            <a:endParaRPr lang="fr-FR" sz="2000" dirty="0"/>
          </a:p>
          <a:p>
            <a:pPr algn="just"/>
            <a:endParaRPr lang="fr-FR" dirty="0"/>
          </a:p>
          <a:p>
            <a:pPr algn="just"/>
            <a:endParaRPr lang="fr-FR" dirty="0"/>
          </a:p>
          <a:p>
            <a:pPr algn="just"/>
            <a:r>
              <a:rPr lang="fr-FR" dirty="0"/>
              <a:t> </a:t>
            </a:r>
          </a:p>
          <a:p>
            <a:pPr algn="just"/>
            <a:endParaRPr lang="fr-FR" dirty="0"/>
          </a:p>
          <a:p>
            <a:pPr algn="just"/>
            <a:endParaRPr lang="fr-FR" dirty="0"/>
          </a:p>
          <a:p>
            <a:pPr lvl="2" algn="just"/>
            <a:endParaRPr lang="fr-FR" dirty="0"/>
          </a:p>
        </p:txBody>
      </p:sp>
    </p:spTree>
    <p:extLst>
      <p:ext uri="{BB962C8B-B14F-4D97-AF65-F5344CB8AC3E}">
        <p14:creationId xmlns:p14="http://schemas.microsoft.com/office/powerpoint/2010/main" val="2568619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1" y="260648"/>
            <a:ext cx="9144001" cy="720080"/>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fr-FR" sz="2800" b="1" dirty="0"/>
              <a:t>Le CIAS et ses missions</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323529" y="0"/>
            <a:ext cx="1296143" cy="1319289"/>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8B628AE-5A79-4D94-9FC1-32DBE5BA7C0A}"/>
              </a:ext>
            </a:extLst>
          </p:cNvPr>
          <p:cNvSpPr/>
          <p:nvPr/>
        </p:nvSpPr>
        <p:spPr>
          <a:xfrm>
            <a:off x="1043608" y="1831640"/>
            <a:ext cx="7128792" cy="3157788"/>
          </a:xfrm>
          <a:prstGeom prst="rect">
            <a:avLst/>
          </a:prstGeom>
        </p:spPr>
        <p:txBody>
          <a:bodyPr wrap="square">
            <a:spAutoFit/>
          </a:bodyPr>
          <a:lstStyle/>
          <a:p>
            <a:pPr algn="just">
              <a:lnSpc>
                <a:spcPct val="115000"/>
              </a:lnSpc>
              <a:spcAft>
                <a:spcPts val="0"/>
              </a:spcAft>
            </a:pPr>
            <a:r>
              <a:rPr lang="fr-FR" sz="1600" dirty="0">
                <a:latin typeface="Calibri" panose="020F0502020204030204" pitchFamily="34" charset="0"/>
                <a:ea typeface="Calibri" panose="020F0502020204030204" pitchFamily="34" charset="0"/>
                <a:cs typeface="Tahoma" panose="020B0604030504040204" pitchFamily="34" charset="0"/>
              </a:rPr>
              <a:t>Les attributions légales du CIAS sont :</a:t>
            </a:r>
          </a:p>
          <a:p>
            <a:pPr algn="just">
              <a:lnSpc>
                <a:spcPct val="115000"/>
              </a:lnSpc>
              <a:spcAft>
                <a:spcPts val="0"/>
              </a:spcAft>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1600" dirty="0">
                <a:latin typeface="Calibri" panose="020F0502020204030204" pitchFamily="34" charset="0"/>
                <a:ea typeface="Calibri" panose="020F0502020204030204" pitchFamily="34" charset="0"/>
                <a:cs typeface="Tahoma" panose="020B0604030504040204" pitchFamily="34" charset="0"/>
              </a:rPr>
              <a:t>Une action sociale de prévention et de développement social. Le CIAS doit procéder une fois par mandat  à une Analyse des Besoins Sociaux de l’ensemble de la population du territoire et spécifiquement son public :</a:t>
            </a:r>
          </a:p>
          <a:p>
            <a:pPr algn="just">
              <a:lnSpc>
                <a:spcPct val="115000"/>
              </a:lnSpc>
              <a:spcAft>
                <a:spcPts val="0"/>
              </a:spcAft>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600" b="1" dirty="0">
                <a:latin typeface="Calibri" panose="020F0502020204030204" pitchFamily="34" charset="0"/>
                <a:ea typeface="Times New Roman" panose="02020603050405020304" pitchFamily="18" charset="0"/>
                <a:cs typeface="Times New Roman" panose="02020603050405020304" pitchFamily="18" charset="0"/>
              </a:rPr>
              <a:t>- les personnes âgées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600" b="1" dirty="0">
                <a:latin typeface="Calibri" panose="020F0502020204030204" pitchFamily="34" charset="0"/>
                <a:ea typeface="Times New Roman" panose="02020603050405020304" pitchFamily="18" charset="0"/>
                <a:cs typeface="Times New Roman" panose="02020603050405020304" pitchFamily="18" charset="0"/>
              </a:rPr>
              <a:t>- les personnes en situation du handicap</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r>
              <a:rPr lang="fr-FR" sz="1600" b="1" dirty="0">
                <a:latin typeface="Calibri" panose="020F0502020204030204" pitchFamily="34" charset="0"/>
                <a:ea typeface="Times New Roman" panose="02020603050405020304" pitchFamily="18" charset="0"/>
                <a:cs typeface="Times New Roman" panose="02020603050405020304" pitchFamily="18" charset="0"/>
              </a:rPr>
              <a:t>- les personnes isolées : sans enfant à charge / non bénéficiaire du RSA</a:t>
            </a:r>
          </a:p>
          <a:p>
            <a:endParaRPr lang="fr-FR" b="1" dirty="0">
              <a:latin typeface="Calibri" panose="020F0502020204030204" pitchFamily="34" charset="0"/>
              <a:ea typeface="Times New Roman" panose="02020603050405020304" pitchFamily="18" charset="0"/>
              <a:cs typeface="Times New Roman" panose="02020603050405020304" pitchFamily="18" charset="0"/>
            </a:endParaRPr>
          </a:p>
          <a:p>
            <a:endParaRPr lang="fr-FR" b="1"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5228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1" y="260648"/>
            <a:ext cx="9144001" cy="720080"/>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fr-FR" sz="2800" b="1" dirty="0"/>
              <a:t>Le CIAS et son statut</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323529" y="0"/>
            <a:ext cx="1296143" cy="1319289"/>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1E28B08E-F5C3-4E21-91A9-3404C4AEF019}"/>
              </a:ext>
            </a:extLst>
          </p:cNvPr>
          <p:cNvSpPr/>
          <p:nvPr/>
        </p:nvSpPr>
        <p:spPr>
          <a:xfrm>
            <a:off x="107505" y="1241376"/>
            <a:ext cx="8928992" cy="4662815"/>
          </a:xfrm>
          <a:prstGeom prst="rect">
            <a:avLst/>
          </a:prstGeom>
        </p:spPr>
        <p:txBody>
          <a:bodyPr wrap="square">
            <a:spAutoFit/>
          </a:bodyPr>
          <a:lstStyle/>
          <a:p>
            <a:pPr algn="just"/>
            <a:r>
              <a:rPr lang="fr-FR" sz="1350" b="1" dirty="0"/>
              <a:t>Selon les statuts de la CDC</a:t>
            </a:r>
            <a:r>
              <a:rPr lang="fr-FR" sz="1350" dirty="0"/>
              <a:t> :</a:t>
            </a:r>
            <a:r>
              <a:rPr lang="fr-FR" sz="1350" b="1" dirty="0"/>
              <a:t>« f –Gérer et Développer  un Centre Intercommunal d’Action Sociale .</a:t>
            </a:r>
            <a:endParaRPr lang="fr-FR" sz="1350" dirty="0"/>
          </a:p>
          <a:p>
            <a:pPr algn="just"/>
            <a:r>
              <a:rPr lang="fr-FR" sz="1350" dirty="0"/>
              <a:t>Sont  définis comme d’intérêt communautaire : </a:t>
            </a:r>
          </a:p>
          <a:p>
            <a:pPr lvl="0" algn="just"/>
            <a:r>
              <a:rPr lang="fr-FR" sz="1350" dirty="0"/>
              <a:t>La gestion et le développement du Centre Intercommunal d’Action Sociale du Créonnais qui peut assumer les compétences suivantes directement ou par délégation conventionnée : </a:t>
            </a:r>
          </a:p>
          <a:p>
            <a:pPr marL="285750" lvl="0" indent="-285750" algn="just">
              <a:buFontTx/>
              <a:buChar char="-"/>
            </a:pPr>
            <a:r>
              <a:rPr lang="fr-FR" sz="1350" dirty="0"/>
              <a:t>Susciter les actions contribuant au maintien à domicile de personnes âgées ou handicapées notamment par la mise en œuvre d’un Service de Portage de Repas à domicile.</a:t>
            </a:r>
          </a:p>
          <a:p>
            <a:pPr marL="285750" lvl="0" indent="-285750" algn="just">
              <a:buFontTx/>
              <a:buChar char="-"/>
            </a:pPr>
            <a:r>
              <a:rPr lang="fr-FR" sz="1350" dirty="0"/>
              <a:t>Gestion de la distribution des denrées alimentaires aux personnes ou familles en difficulté sur le territoire notamment par la mise en place, le financement  et la gestion directe ou par le CIAS de tout système de distribution de nourriture destinée aux personnes ou familles en difficulté sociale identifiées par les services sociaux.</a:t>
            </a:r>
          </a:p>
          <a:p>
            <a:pPr marL="285750" lvl="0" indent="-285750" algn="just">
              <a:buFontTx/>
              <a:buChar char="-"/>
            </a:pPr>
            <a:r>
              <a:rPr lang="fr-FR" sz="1350" dirty="0"/>
              <a:t>Maintenir et développer les systèmes d’hébergement d’urgence et hébergement relais en partenariat financier avec les communes concernées.</a:t>
            </a:r>
          </a:p>
          <a:p>
            <a:pPr marL="285750" lvl="0" indent="-285750" algn="just">
              <a:buFontTx/>
              <a:buChar char="-"/>
            </a:pPr>
            <a:r>
              <a:rPr lang="fr-FR" sz="1350" dirty="0"/>
              <a:t>Actions de soutien, d’accompagnement et d’orientation des personnes âgées et/ou isolées et actions en faveur de l’insertion en complémentarité avec les dispositifs du Conseil Départemental</a:t>
            </a:r>
          </a:p>
          <a:p>
            <a:pPr marL="285750" lvl="0" indent="-285750" algn="just">
              <a:buFontTx/>
              <a:buChar char="-"/>
            </a:pPr>
            <a:r>
              <a:rPr lang="fr-FR" sz="1350" dirty="0"/>
              <a:t>Mise en place de toute initiative intéressant l’aide aux relations intergénérationnelles,</a:t>
            </a:r>
          </a:p>
          <a:p>
            <a:pPr marL="285750" lvl="0" indent="-285750" algn="just">
              <a:buFontTx/>
              <a:buChar char="-"/>
            </a:pPr>
            <a:r>
              <a:rPr lang="fr-FR" sz="1350" dirty="0"/>
              <a:t>Animation du Conseil Intercommunal de Sécurité et de Prévention de la Délinquance du Créonnais, gestion matérielle et financière des actions conduites par le CISPD du Créonnais</a:t>
            </a:r>
          </a:p>
          <a:p>
            <a:pPr marL="285750" lvl="0" indent="-285750" algn="just">
              <a:buFontTx/>
              <a:buChar char="-"/>
            </a:pPr>
            <a:r>
              <a:rPr lang="fr-FR" sz="1350" dirty="0"/>
              <a:t>Assurer par délégation du Conseil Départemental un service de transport collectif à la demande. L’organisation, par délégation du Conseil Départemental, d’un service de transport à la demande, destiné aux habitants du territoire.</a:t>
            </a:r>
          </a:p>
          <a:p>
            <a:pPr marL="285750" lvl="0" indent="-285750" algn="just">
              <a:buFontTx/>
              <a:buChar char="-"/>
            </a:pPr>
            <a:r>
              <a:rPr lang="fr-FR" sz="1350" dirty="0"/>
              <a:t>Soutenir les actions en direction des demandeurs d’emploi par la participation de la Communauté au financement des Missions locales pour l’Emploi  et de l’Espace Métiers Aquitaine desservant son territoire et la participation financière de la Communauté après décision du Conseil Communautaire aux initiatives organisées sur son territoire (forums, rencontres, débats, journée d’information…) à destination des demandeurs d’emploi ou des jeunes. »</a:t>
            </a:r>
          </a:p>
        </p:txBody>
      </p:sp>
    </p:spTree>
    <p:extLst>
      <p:ext uri="{BB962C8B-B14F-4D97-AF65-F5344CB8AC3E}">
        <p14:creationId xmlns:p14="http://schemas.microsoft.com/office/powerpoint/2010/main" val="2478888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1" y="260648"/>
            <a:ext cx="9144001" cy="720080"/>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fr-FR" sz="2800" b="1" dirty="0"/>
              <a:t>Le CIAS et ses actions (1/7)</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323529" y="0"/>
            <a:ext cx="1296143" cy="1319289"/>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49C40DB9-B598-42E7-AF3D-F77197853946}"/>
              </a:ext>
            </a:extLst>
          </p:cNvPr>
          <p:cNvSpPr txBox="1"/>
          <p:nvPr/>
        </p:nvSpPr>
        <p:spPr>
          <a:xfrm>
            <a:off x="795940" y="2150971"/>
            <a:ext cx="3414293" cy="400110"/>
          </a:xfrm>
          <a:prstGeom prst="rect">
            <a:avLst/>
          </a:prstGeom>
          <a:noFill/>
        </p:spPr>
        <p:txBody>
          <a:bodyPr wrap="square" rtlCol="0">
            <a:spAutoFit/>
          </a:bodyPr>
          <a:lstStyle/>
          <a:p>
            <a:r>
              <a:rPr lang="fr-FR" sz="2000" b="1" dirty="0">
                <a:solidFill>
                  <a:schemeClr val="tx2"/>
                </a:solidFill>
              </a:rPr>
              <a:t>L’ ACCOMPAGNEMENT SOCIAL</a:t>
            </a:r>
          </a:p>
        </p:txBody>
      </p:sp>
      <p:sp>
        <p:nvSpPr>
          <p:cNvPr id="3" name="ZoneTexte 2">
            <a:extLst>
              <a:ext uri="{FF2B5EF4-FFF2-40B4-BE49-F238E27FC236}">
                <a16:creationId xmlns:a16="http://schemas.microsoft.com/office/drawing/2014/main" id="{52CBEF52-A9A6-4437-8FA9-B7A8F76B1BFD}"/>
              </a:ext>
            </a:extLst>
          </p:cNvPr>
          <p:cNvSpPr txBox="1"/>
          <p:nvPr/>
        </p:nvSpPr>
        <p:spPr>
          <a:xfrm>
            <a:off x="624160" y="3291914"/>
            <a:ext cx="7587828" cy="3139321"/>
          </a:xfrm>
          <a:prstGeom prst="rect">
            <a:avLst/>
          </a:prstGeom>
          <a:noFill/>
        </p:spPr>
        <p:txBody>
          <a:bodyPr wrap="square" rtlCol="0">
            <a:spAutoFit/>
          </a:bodyPr>
          <a:lstStyle/>
          <a:p>
            <a:r>
              <a:rPr lang="fr-FR" dirty="0"/>
              <a:t>Le CIAS accompagne le public </a:t>
            </a:r>
            <a:r>
              <a:rPr lang="fr-FR" i="1" dirty="0"/>
              <a:t>(vu dans la diapositive précédente) </a:t>
            </a:r>
            <a:r>
              <a:rPr lang="fr-FR" dirty="0"/>
              <a:t>des 15 communes du territoire :</a:t>
            </a:r>
          </a:p>
          <a:p>
            <a:endParaRPr lang="fr-FR" dirty="0"/>
          </a:p>
          <a:p>
            <a:r>
              <a:rPr lang="fr-FR" dirty="0"/>
              <a:t>Les conseillères sociales se déplacent à domicile, réalisent des permanences, reçoivent sur rendez vous afin de conseiller et soutenir les personnes dans les démarches administratives : </a:t>
            </a:r>
          </a:p>
          <a:p>
            <a:r>
              <a:rPr lang="fr-FR" dirty="0"/>
              <a:t>	- accession aux droits</a:t>
            </a:r>
          </a:p>
          <a:p>
            <a:r>
              <a:rPr lang="fr-FR" dirty="0"/>
              <a:t>	- soutien au maintien à domicile</a:t>
            </a:r>
          </a:p>
          <a:p>
            <a:r>
              <a:rPr lang="fr-FR" dirty="0"/>
              <a:t>	- aide au budget</a:t>
            </a:r>
          </a:p>
          <a:p>
            <a:r>
              <a:rPr lang="fr-FR" dirty="0"/>
              <a:t>	- régularisation de factures relatives au logement</a:t>
            </a:r>
          </a:p>
          <a:p>
            <a:r>
              <a:rPr lang="fr-FR" dirty="0"/>
              <a:t>	- …</a:t>
            </a:r>
          </a:p>
        </p:txBody>
      </p:sp>
      <p:sp>
        <p:nvSpPr>
          <p:cNvPr id="4" name="Phylactère : pensées 3">
            <a:extLst>
              <a:ext uri="{FF2B5EF4-FFF2-40B4-BE49-F238E27FC236}">
                <a16:creationId xmlns:a16="http://schemas.microsoft.com/office/drawing/2014/main" id="{AF98814C-61BF-4CD5-AFEA-B9262CE69A8F}"/>
              </a:ext>
            </a:extLst>
          </p:cNvPr>
          <p:cNvSpPr/>
          <p:nvPr/>
        </p:nvSpPr>
        <p:spPr>
          <a:xfrm rot="966412">
            <a:off x="4883370" y="1308779"/>
            <a:ext cx="3163778" cy="1635987"/>
          </a:xfrm>
          <a:prstGeom prst="cloudCallout">
            <a:avLst>
              <a:gd name="adj1" fmla="val -44662"/>
              <a:gd name="adj2" fmla="val 52994"/>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a:t>168 foyers pour 237 personnes en 2020</a:t>
            </a:r>
          </a:p>
        </p:txBody>
      </p:sp>
    </p:spTree>
    <p:extLst>
      <p:ext uri="{BB962C8B-B14F-4D97-AF65-F5344CB8AC3E}">
        <p14:creationId xmlns:p14="http://schemas.microsoft.com/office/powerpoint/2010/main" val="3272325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1" y="227197"/>
            <a:ext cx="9144001" cy="720080"/>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endParaRPr lang="fr-FR" sz="2800" dirty="0"/>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323529" y="0"/>
            <a:ext cx="1296143" cy="1319289"/>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49C40DB9-B598-42E7-AF3D-F77197853946}"/>
              </a:ext>
            </a:extLst>
          </p:cNvPr>
          <p:cNvSpPr txBox="1"/>
          <p:nvPr/>
        </p:nvSpPr>
        <p:spPr>
          <a:xfrm>
            <a:off x="657882" y="1529587"/>
            <a:ext cx="6967855" cy="4801314"/>
          </a:xfrm>
          <a:prstGeom prst="rect">
            <a:avLst/>
          </a:prstGeom>
          <a:noFill/>
        </p:spPr>
        <p:txBody>
          <a:bodyPr wrap="square" rtlCol="0">
            <a:spAutoFit/>
          </a:bodyPr>
          <a:lstStyle/>
          <a:p>
            <a:r>
              <a:rPr lang="fr-FR" dirty="0"/>
              <a:t>Le CIAS est en lien avec de nombreux acteurs sociaux du territoire:</a:t>
            </a:r>
          </a:p>
          <a:p>
            <a:endParaRPr lang="fr-FR" dirty="0"/>
          </a:p>
          <a:p>
            <a:r>
              <a:rPr lang="fr-FR" dirty="0"/>
              <a:t>	- Les 15 des communes du territoire</a:t>
            </a:r>
          </a:p>
          <a:p>
            <a:endParaRPr lang="fr-FR" dirty="0"/>
          </a:p>
          <a:p>
            <a:r>
              <a:rPr lang="fr-FR" dirty="0"/>
              <a:t>	- Maison Départementale des Solidarités de Créon </a:t>
            </a:r>
          </a:p>
          <a:p>
            <a:r>
              <a:rPr lang="fr-FR" dirty="0"/>
              <a:t>	(référent famille 05.57.34.52.70) </a:t>
            </a:r>
          </a:p>
          <a:p>
            <a:endParaRPr lang="fr-FR" dirty="0"/>
          </a:p>
          <a:p>
            <a:r>
              <a:rPr lang="fr-FR" dirty="0"/>
              <a:t>	- LA CABANE A PROJETS : Centre social intercommunal 05.57.34.42.52 	</a:t>
            </a:r>
            <a:r>
              <a:rPr lang="fr-FR" dirty="0">
                <a:hlinkClick r:id="rId9"/>
              </a:rPr>
              <a:t>www.lacabaneaprojets.fr</a:t>
            </a:r>
            <a:endParaRPr lang="fr-FR" dirty="0"/>
          </a:p>
          <a:p>
            <a:endParaRPr lang="fr-FR" dirty="0"/>
          </a:p>
          <a:p>
            <a:r>
              <a:rPr lang="fr-FR" dirty="0"/>
              <a:t>	- CAF</a:t>
            </a:r>
          </a:p>
          <a:p>
            <a:endParaRPr lang="fr-FR" dirty="0"/>
          </a:p>
          <a:p>
            <a:r>
              <a:rPr lang="fr-FR" dirty="0"/>
              <a:t>	- MSA</a:t>
            </a:r>
          </a:p>
          <a:p>
            <a:endParaRPr lang="fr-FR" dirty="0"/>
          </a:p>
          <a:p>
            <a:r>
              <a:rPr lang="fr-FR" dirty="0"/>
              <a:t>	- CPAM</a:t>
            </a:r>
          </a:p>
          <a:p>
            <a:endParaRPr lang="fr-FR" dirty="0"/>
          </a:p>
          <a:p>
            <a:r>
              <a:rPr lang="fr-FR" dirty="0"/>
              <a:t>	-…</a:t>
            </a:r>
          </a:p>
        </p:txBody>
      </p:sp>
      <p:pic>
        <p:nvPicPr>
          <p:cNvPr id="1028" name="Picture 4" descr="Page de La Cabane À Projets - Accueil | Facebook">
            <a:extLst>
              <a:ext uri="{FF2B5EF4-FFF2-40B4-BE49-F238E27FC236}">
                <a16:creationId xmlns:a16="http://schemas.microsoft.com/office/drawing/2014/main" id="{BBE68155-B784-4DC1-BD1B-1177DB2C73C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33649" y="3982358"/>
            <a:ext cx="1584176" cy="79208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ironde Haut méga : Le département de la Gironde lance le plus ...">
            <a:extLst>
              <a:ext uri="{FF2B5EF4-FFF2-40B4-BE49-F238E27FC236}">
                <a16:creationId xmlns:a16="http://schemas.microsoft.com/office/drawing/2014/main" id="{1FE78DAA-B19A-4C84-9D9F-D0B4810D870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21843" y="2355649"/>
            <a:ext cx="1897424" cy="80064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3885861-8ADB-48FF-A82C-17137639049A}"/>
              </a:ext>
            </a:extLst>
          </p:cNvPr>
          <p:cNvSpPr/>
          <p:nvPr/>
        </p:nvSpPr>
        <p:spPr>
          <a:xfrm>
            <a:off x="657882" y="1251111"/>
            <a:ext cx="5419176" cy="369332"/>
          </a:xfrm>
          <a:prstGeom prst="rect">
            <a:avLst/>
          </a:prstGeom>
        </p:spPr>
        <p:txBody>
          <a:bodyPr wrap="none">
            <a:spAutoFit/>
          </a:bodyPr>
          <a:lstStyle/>
          <a:p>
            <a:r>
              <a:rPr lang="fr-FR" b="1" dirty="0">
                <a:solidFill>
                  <a:schemeClr val="tx2"/>
                </a:solidFill>
              </a:rPr>
              <a:t>LES PARTENAIRES DANS L’ACCOMPAGNEMENT SOCIAL</a:t>
            </a:r>
          </a:p>
        </p:txBody>
      </p:sp>
    </p:spTree>
    <p:extLst>
      <p:ext uri="{BB962C8B-B14F-4D97-AF65-F5344CB8AC3E}">
        <p14:creationId xmlns:p14="http://schemas.microsoft.com/office/powerpoint/2010/main" val="3603616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txBox="1">
            <a:spLocks/>
          </p:cNvSpPr>
          <p:nvPr/>
        </p:nvSpPr>
        <p:spPr>
          <a:xfrm>
            <a:off x="-1" y="260648"/>
            <a:ext cx="9144001" cy="720080"/>
          </a:xfrm>
          <a:prstGeom prst="rect">
            <a:avLst/>
          </a:prstGeom>
          <a:solidFill>
            <a:srgbClr val="B6DDE8">
              <a:alpha val="38824"/>
            </a:srgbClr>
          </a:solidFill>
          <a:ln w="34925">
            <a:noFill/>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fr-FR" sz="2800" b="1" dirty="0"/>
              <a:t>Le CIAS et ses actions (2/7)</a:t>
            </a:r>
          </a:p>
        </p:txBody>
      </p:sp>
      <p:grpSp>
        <p:nvGrpSpPr>
          <p:cNvPr id="14" name="Group 11"/>
          <p:cNvGrpSpPr>
            <a:grpSpLocks/>
          </p:cNvGrpSpPr>
          <p:nvPr/>
        </p:nvGrpSpPr>
        <p:grpSpPr bwMode="auto">
          <a:xfrm>
            <a:off x="7452320" y="6362607"/>
            <a:ext cx="913594" cy="352963"/>
            <a:chOff x="110089079" y="111546173"/>
            <a:chExt cx="1412098" cy="484584"/>
          </a:xfrm>
        </p:grpSpPr>
        <p:pic>
          <p:nvPicPr>
            <p:cNvPr id="1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9079" y="111546173"/>
              <a:ext cx="462910" cy="483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80036" y="111568023"/>
              <a:ext cx="434091" cy="461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47" y="111569035"/>
              <a:ext cx="475830" cy="461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pic>
        <p:nvPicPr>
          <p:cNvPr id="18" name="Image 17"/>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323529" y="0"/>
            <a:ext cx="1296143" cy="1319289"/>
          </a:xfrm>
          <a:prstGeom prst="rect">
            <a:avLst/>
          </a:prstGeom>
        </p:spPr>
      </p:pic>
      <p:pic>
        <p:nvPicPr>
          <p:cNvPr id="19" name="Picture 2" descr="F:\CIAS\main_bg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7627" y="6514076"/>
            <a:ext cx="6477000" cy="66675"/>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49C40DB9-B598-42E7-AF3D-F77197853946}"/>
              </a:ext>
            </a:extLst>
          </p:cNvPr>
          <p:cNvSpPr txBox="1"/>
          <p:nvPr/>
        </p:nvSpPr>
        <p:spPr>
          <a:xfrm>
            <a:off x="792875" y="1241376"/>
            <a:ext cx="3414293" cy="400110"/>
          </a:xfrm>
          <a:prstGeom prst="rect">
            <a:avLst/>
          </a:prstGeom>
          <a:noFill/>
        </p:spPr>
        <p:txBody>
          <a:bodyPr wrap="square" rtlCol="0">
            <a:spAutoFit/>
          </a:bodyPr>
          <a:lstStyle/>
          <a:p>
            <a:r>
              <a:rPr lang="fr-FR" sz="2000" b="1" dirty="0">
                <a:solidFill>
                  <a:schemeClr val="tx2"/>
                </a:solidFill>
              </a:rPr>
              <a:t>LA BANQUE ALIMENTAIRE</a:t>
            </a:r>
          </a:p>
        </p:txBody>
      </p:sp>
      <p:sp>
        <p:nvSpPr>
          <p:cNvPr id="3" name="ZoneTexte 2">
            <a:extLst>
              <a:ext uri="{FF2B5EF4-FFF2-40B4-BE49-F238E27FC236}">
                <a16:creationId xmlns:a16="http://schemas.microsoft.com/office/drawing/2014/main" id="{52CBEF52-A9A6-4437-8FA9-B7A8F76B1BFD}"/>
              </a:ext>
            </a:extLst>
          </p:cNvPr>
          <p:cNvSpPr txBox="1"/>
          <p:nvPr/>
        </p:nvSpPr>
        <p:spPr>
          <a:xfrm>
            <a:off x="437627" y="1748793"/>
            <a:ext cx="5837215" cy="3970318"/>
          </a:xfrm>
          <a:prstGeom prst="rect">
            <a:avLst/>
          </a:prstGeom>
          <a:noFill/>
        </p:spPr>
        <p:txBody>
          <a:bodyPr wrap="square" rtlCol="0">
            <a:spAutoFit/>
          </a:bodyPr>
          <a:lstStyle/>
          <a:p>
            <a:r>
              <a:rPr lang="fr-FR" sz="1400" dirty="0"/>
              <a:t>Le CIAS gère et finance la distribution de denrées alimentaires pour les habitants du territoire.</a:t>
            </a:r>
          </a:p>
          <a:p>
            <a:endParaRPr lang="fr-FR" sz="1400" dirty="0"/>
          </a:p>
          <a:p>
            <a:r>
              <a:rPr lang="fr-FR" sz="1400" dirty="0"/>
              <a:t>Une convention tripartite entres le CIAS le CCAS de Créon et de Sadirac pour un fonctionnement efficace :</a:t>
            </a:r>
          </a:p>
          <a:p>
            <a:r>
              <a:rPr lang="fr-FR" sz="1400" dirty="0"/>
              <a:t>	- un vendredi par quinzaine : un agent technique de Créon accompagné par un ou deux bénévoles récupère les denrées à la Banque Alimentaire de Bordeaux</a:t>
            </a:r>
          </a:p>
          <a:p>
            <a:r>
              <a:rPr lang="fr-FR" sz="1400" dirty="0"/>
              <a:t>	-à leur retour, une équipe de bénévoles confectionne tous les colis au sein de la Résidence Autonomie de Créon pour ensuite les répartir sur les deux pôles de distribution (SADIRAC et Créon)</a:t>
            </a:r>
          </a:p>
          <a:p>
            <a:r>
              <a:rPr lang="fr-FR" sz="1400" dirty="0"/>
              <a:t>Une salariée référente de la résidence autonomie supervise le bon déroulement de la confection des colis.  Mme GARZARO assure le contrôle du fonctionnement et du respect des règles d’hygiène.</a:t>
            </a:r>
          </a:p>
          <a:p>
            <a:endParaRPr lang="fr-FR" sz="1400" dirty="0"/>
          </a:p>
          <a:p>
            <a:r>
              <a:rPr lang="fr-FR" sz="1400" dirty="0"/>
              <a:t>Les demandes de colis alimentaires sont effectuées par le travailleur social de la structure qui accompagne la famille. Le CIAS centralise les demandes et passe commande du nombre des portions nécessaires à la Ba.</a:t>
            </a:r>
          </a:p>
        </p:txBody>
      </p:sp>
      <p:pic>
        <p:nvPicPr>
          <p:cNvPr id="1028" name="Picture 4" descr="Banque Alimentaire de Bordeaux et de la Gironde | Banque ...">
            <a:extLst>
              <a:ext uri="{FF2B5EF4-FFF2-40B4-BE49-F238E27FC236}">
                <a16:creationId xmlns:a16="http://schemas.microsoft.com/office/drawing/2014/main" id="{C70A7E0D-ECAD-41A1-B759-14729821D12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35696" y="5819265"/>
            <a:ext cx="2831342" cy="587504"/>
          </a:xfrm>
          <a:prstGeom prst="rect">
            <a:avLst/>
          </a:prstGeom>
          <a:noFill/>
          <a:extLst>
            <a:ext uri="{909E8E84-426E-40DD-AFC4-6F175D3DCCD1}">
              <a14:hiddenFill xmlns:a14="http://schemas.microsoft.com/office/drawing/2010/main">
                <a:solidFill>
                  <a:srgbClr val="FFFFFF"/>
                </a:solidFill>
              </a14:hiddenFill>
            </a:ext>
          </a:extLst>
        </p:spPr>
      </p:pic>
      <p:sp>
        <p:nvSpPr>
          <p:cNvPr id="4" name="Étoile : 12 branches 3">
            <a:extLst>
              <a:ext uri="{FF2B5EF4-FFF2-40B4-BE49-F238E27FC236}">
                <a16:creationId xmlns:a16="http://schemas.microsoft.com/office/drawing/2014/main" id="{DECE715B-B099-4C8B-A4BE-FC910244987C}"/>
              </a:ext>
            </a:extLst>
          </p:cNvPr>
          <p:cNvSpPr/>
          <p:nvPr/>
        </p:nvSpPr>
        <p:spPr>
          <a:xfrm>
            <a:off x="6156176" y="2608257"/>
            <a:ext cx="2889384" cy="1641486"/>
          </a:xfrm>
          <a:prstGeom prst="star1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t>Organisation modifiée durant la COVID 19</a:t>
            </a:r>
          </a:p>
        </p:txBody>
      </p:sp>
    </p:spTree>
    <p:extLst>
      <p:ext uri="{BB962C8B-B14F-4D97-AF65-F5344CB8AC3E}">
        <p14:creationId xmlns:p14="http://schemas.microsoft.com/office/powerpoint/2010/main" val="33848540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1839</Words>
  <Application>Microsoft Office PowerPoint</Application>
  <PresentationFormat>Affichage à l'écran (4:3)</PresentationFormat>
  <Paragraphs>171</Paragraphs>
  <Slides>15</Slides>
  <Notes>15</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15</vt:i4>
      </vt:variant>
    </vt:vector>
  </HeadingPairs>
  <TitlesOfParts>
    <vt:vector size="18" baseType="lpstr">
      <vt:lpstr>Arial</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de Portage de repas Intercommunal</dc:title>
  <dc:creator>CIAS</dc:creator>
  <cp:lastModifiedBy>Pascale BERTHELOT</cp:lastModifiedBy>
  <cp:revision>127</cp:revision>
  <cp:lastPrinted>2020-07-22T16:36:12Z</cp:lastPrinted>
  <dcterms:created xsi:type="dcterms:W3CDTF">2014-10-06T08:06:37Z</dcterms:created>
  <dcterms:modified xsi:type="dcterms:W3CDTF">2020-09-18T12:22:04Z</dcterms:modified>
</cp:coreProperties>
</file>